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3"/>
    <p:sldId id="292" r:id="rId4"/>
    <p:sldId id="289" r:id="rId5"/>
    <p:sldId id="311" r:id="rId6"/>
    <p:sldId id="293" r:id="rId7"/>
    <p:sldId id="294" r:id="rId8"/>
    <p:sldId id="295" r:id="rId9"/>
    <p:sldId id="296" r:id="rId10"/>
    <p:sldId id="313" r:id="rId11"/>
    <p:sldId id="297" r:id="rId12"/>
    <p:sldId id="298" r:id="rId13"/>
    <p:sldId id="303" r:id="rId14"/>
    <p:sldId id="299" r:id="rId15"/>
    <p:sldId id="300" r:id="rId16"/>
    <p:sldId id="301" r:id="rId17"/>
    <p:sldId id="302" r:id="rId18"/>
    <p:sldId id="284" r:id="rId19"/>
    <p:sldId id="272" r:id="rId20"/>
  </p:sldIdLst>
  <p:sldSz cx="9144000" cy="6858000" type="screen4x3"/>
  <p:notesSz cx="7315200" cy="96012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7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024"/>
        <p:guide pos="22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Flap limit switch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Flap position transmitter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6</c:v>
                </c:pt>
                <c:pt idx="2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wiring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6"/>
        <c:overlap val="-28"/>
        <c:axId val="600390849"/>
        <c:axId val="864875787"/>
      </c:barChart>
      <c:catAx>
        <c:axId val="60039084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en-GB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64875787"/>
        <c:crosses val="autoZero"/>
        <c:auto val="1"/>
        <c:lblAlgn val="ctr"/>
        <c:lblOffset val="100"/>
        <c:noMultiLvlLbl val="0"/>
      </c:catAx>
      <c:valAx>
        <c:axId val="8648757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en-GB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0039084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en-GB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GB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0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0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0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1">
      <cs:styleClr val="auto"/>
    </cs:fillRef>
    <cs:effectRef idx="0"/>
    <cs:fontRef idx="minor">
      <a:schemeClr val="dk1"/>
    </cs:fontRef>
    <cs:spPr>
      <a:ln>
        <a:noFill/>
      </a:ln>
      <a:effectLst/>
    </cs:spPr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02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75000"/>
        <a:lumOff val="25000"/>
      </a:schemeClr>
    </cs:fontRef>
    <cs:defRPr sz="1400" b="1" kern="120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AE1FC67-4194-479E-887E-AFB5E434BF01}" type="datetimeFigureOut">
              <a:rPr lang="id-ID" smtClean="0"/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2B528CA-9517-4AA8-B944-EBAFE8989B6E}" type="slidenum">
              <a:rPr lang="id-ID" smtClean="0"/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3D9BD-D488-4EB3-A6BE-C40915F95D32}" type="datetimeFigureOut">
              <a:rPr lang="id-ID" smtClean="0"/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8A73-0F89-41E2-99FC-66A5ED946156}" type="slidenum">
              <a:rPr lang="id-ID" smtClean="0"/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Snip Single Corner Rectangle 7"/>
          <p:cNvSpPr/>
          <p:nvPr userDrawn="1"/>
        </p:nvSpPr>
        <p:spPr>
          <a:xfrm flipV="1">
            <a:off x="0" y="1129551"/>
            <a:ext cx="2057400" cy="273423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-1" fmla="*/ 0 w 2209800"/>
              <a:gd name="connsiteY0-2" fmla="*/ 0 h 1143000"/>
              <a:gd name="connsiteX1-3" fmla="*/ 1638300 w 2209800"/>
              <a:gd name="connsiteY1-4" fmla="*/ 0 h 1143000"/>
              <a:gd name="connsiteX2-5" fmla="*/ 2209800 w 2209800"/>
              <a:gd name="connsiteY2-6" fmla="*/ 1143000 h 1143000"/>
              <a:gd name="connsiteX3-7" fmla="*/ 0 w 2209800"/>
              <a:gd name="connsiteY3-8" fmla="*/ 1143000 h 1143000"/>
              <a:gd name="connsiteX4-9" fmla="*/ 0 w 2209800"/>
              <a:gd name="connsiteY4-10" fmla="*/ 0 h 1143000"/>
              <a:gd name="connsiteX0-11" fmla="*/ 0 w 3124200"/>
              <a:gd name="connsiteY0-12" fmla="*/ 0 h 1143000"/>
              <a:gd name="connsiteX1-13" fmla="*/ 1638300 w 3124200"/>
              <a:gd name="connsiteY1-14" fmla="*/ 0 h 1143000"/>
              <a:gd name="connsiteX2-15" fmla="*/ 3124200 w 3124200"/>
              <a:gd name="connsiteY2-16" fmla="*/ 1129553 h 1143000"/>
              <a:gd name="connsiteX3-17" fmla="*/ 0 w 3124200"/>
              <a:gd name="connsiteY3-18" fmla="*/ 1143000 h 1143000"/>
              <a:gd name="connsiteX4-19" fmla="*/ 0 w 3124200"/>
              <a:gd name="connsiteY4-20" fmla="*/ 0 h 1143000"/>
              <a:gd name="connsiteX0-21" fmla="*/ 0 w 3124200"/>
              <a:gd name="connsiteY0-22" fmla="*/ 0 h 1143000"/>
              <a:gd name="connsiteX1-23" fmla="*/ 2606488 w 3124200"/>
              <a:gd name="connsiteY1-24" fmla="*/ 0 h 1143000"/>
              <a:gd name="connsiteX2-25" fmla="*/ 3124200 w 3124200"/>
              <a:gd name="connsiteY2-26" fmla="*/ 1129553 h 1143000"/>
              <a:gd name="connsiteX3-27" fmla="*/ 0 w 3124200"/>
              <a:gd name="connsiteY3-28" fmla="*/ 1143000 h 1143000"/>
              <a:gd name="connsiteX4-29" fmla="*/ 0 w 3124200"/>
              <a:gd name="connsiteY4-30" fmla="*/ 0 h 1143000"/>
              <a:gd name="connsiteX0-31" fmla="*/ 0 w 3124200"/>
              <a:gd name="connsiteY0-32" fmla="*/ 0 h 1143000"/>
              <a:gd name="connsiteX1-33" fmla="*/ 2743896 w 3124200"/>
              <a:gd name="connsiteY1-34" fmla="*/ 19911 h 1143000"/>
              <a:gd name="connsiteX2-35" fmla="*/ 3124200 w 3124200"/>
              <a:gd name="connsiteY2-36" fmla="*/ 1129553 h 1143000"/>
              <a:gd name="connsiteX3-37" fmla="*/ 0 w 3124200"/>
              <a:gd name="connsiteY3-38" fmla="*/ 1143000 h 1143000"/>
              <a:gd name="connsiteX4-39" fmla="*/ 0 w 3124200"/>
              <a:gd name="connsiteY4-40" fmla="*/ 0 h 114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124200" h="1143000">
                <a:moveTo>
                  <a:pt x="0" y="0"/>
                </a:moveTo>
                <a:lnTo>
                  <a:pt x="2743896" y="19911"/>
                </a:lnTo>
                <a:lnTo>
                  <a:pt x="3124200" y="1129553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Snip Single Corner Rectangle 7"/>
          <p:cNvSpPr/>
          <p:nvPr userDrawn="1"/>
        </p:nvSpPr>
        <p:spPr>
          <a:xfrm flipH="1">
            <a:off x="2051050" y="571500"/>
            <a:ext cx="7092949" cy="573293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-1" fmla="*/ 0 w 2209800"/>
              <a:gd name="connsiteY0-2" fmla="*/ 0 h 1143000"/>
              <a:gd name="connsiteX1-3" fmla="*/ 1638300 w 2209800"/>
              <a:gd name="connsiteY1-4" fmla="*/ 0 h 1143000"/>
              <a:gd name="connsiteX2-5" fmla="*/ 2209800 w 2209800"/>
              <a:gd name="connsiteY2-6" fmla="*/ 1143000 h 1143000"/>
              <a:gd name="connsiteX3-7" fmla="*/ 0 w 2209800"/>
              <a:gd name="connsiteY3-8" fmla="*/ 1143000 h 1143000"/>
              <a:gd name="connsiteX4-9" fmla="*/ 0 w 2209800"/>
              <a:gd name="connsiteY4-10" fmla="*/ 0 h 1143000"/>
              <a:gd name="connsiteX0-11" fmla="*/ 0 w 3124200"/>
              <a:gd name="connsiteY0-12" fmla="*/ 0 h 1143000"/>
              <a:gd name="connsiteX1-13" fmla="*/ 1638300 w 3124200"/>
              <a:gd name="connsiteY1-14" fmla="*/ 0 h 1143000"/>
              <a:gd name="connsiteX2-15" fmla="*/ 3124200 w 3124200"/>
              <a:gd name="connsiteY2-16" fmla="*/ 1129553 h 1143000"/>
              <a:gd name="connsiteX3-17" fmla="*/ 0 w 3124200"/>
              <a:gd name="connsiteY3-18" fmla="*/ 1143000 h 1143000"/>
              <a:gd name="connsiteX4-19" fmla="*/ 0 w 3124200"/>
              <a:gd name="connsiteY4-20" fmla="*/ 0 h 1143000"/>
              <a:gd name="connsiteX0-21" fmla="*/ 0 w 3124200"/>
              <a:gd name="connsiteY0-22" fmla="*/ 0 h 1143000"/>
              <a:gd name="connsiteX1-23" fmla="*/ 2606488 w 3124200"/>
              <a:gd name="connsiteY1-24" fmla="*/ 0 h 1143000"/>
              <a:gd name="connsiteX2-25" fmla="*/ 3124200 w 3124200"/>
              <a:gd name="connsiteY2-26" fmla="*/ 1129553 h 1143000"/>
              <a:gd name="connsiteX3-27" fmla="*/ 0 w 3124200"/>
              <a:gd name="connsiteY3-28" fmla="*/ 1143000 h 1143000"/>
              <a:gd name="connsiteX4-29" fmla="*/ 0 w 3124200"/>
              <a:gd name="connsiteY4-30" fmla="*/ 0 h 1143000"/>
              <a:gd name="connsiteX0-31" fmla="*/ 0 w 3124200"/>
              <a:gd name="connsiteY0-32" fmla="*/ 0 h 1143000"/>
              <a:gd name="connsiteX1-33" fmla="*/ 2834732 w 3124200"/>
              <a:gd name="connsiteY1-34" fmla="*/ 47625 h 1143000"/>
              <a:gd name="connsiteX2-35" fmla="*/ 3124200 w 3124200"/>
              <a:gd name="connsiteY2-36" fmla="*/ 1129553 h 1143000"/>
              <a:gd name="connsiteX3-37" fmla="*/ 0 w 3124200"/>
              <a:gd name="connsiteY3-38" fmla="*/ 1143000 h 1143000"/>
              <a:gd name="connsiteX4-39" fmla="*/ 0 w 3124200"/>
              <a:gd name="connsiteY4-40" fmla="*/ 0 h 1143000"/>
              <a:gd name="connsiteX0-41" fmla="*/ 0 w 3124200"/>
              <a:gd name="connsiteY0-42" fmla="*/ 0 h 1143000"/>
              <a:gd name="connsiteX1-43" fmla="*/ 2871119 w 3124200"/>
              <a:gd name="connsiteY1-44" fmla="*/ 63500 h 1143000"/>
              <a:gd name="connsiteX2-45" fmla="*/ 3124200 w 3124200"/>
              <a:gd name="connsiteY2-46" fmla="*/ 1129553 h 1143000"/>
              <a:gd name="connsiteX3-47" fmla="*/ 0 w 3124200"/>
              <a:gd name="connsiteY3-48" fmla="*/ 1143000 h 1143000"/>
              <a:gd name="connsiteX4-49" fmla="*/ 0 w 3124200"/>
              <a:gd name="connsiteY4-50" fmla="*/ 0 h 1143000"/>
              <a:gd name="connsiteX0-51" fmla="*/ 0 w 3124200"/>
              <a:gd name="connsiteY0-52" fmla="*/ 0 h 1143000"/>
              <a:gd name="connsiteX1-53" fmla="*/ 2950904 w 3124200"/>
              <a:gd name="connsiteY1-54" fmla="*/ 63500 h 1143000"/>
              <a:gd name="connsiteX2-55" fmla="*/ 3124200 w 3124200"/>
              <a:gd name="connsiteY2-56" fmla="*/ 1129553 h 1143000"/>
              <a:gd name="connsiteX3-57" fmla="*/ 0 w 3124200"/>
              <a:gd name="connsiteY3-58" fmla="*/ 1143000 h 1143000"/>
              <a:gd name="connsiteX4-59" fmla="*/ 0 w 3124200"/>
              <a:gd name="connsiteY4-60" fmla="*/ 0 h 1143000"/>
              <a:gd name="connsiteX0-61" fmla="*/ 0 w 3124200"/>
              <a:gd name="connsiteY0-62" fmla="*/ 0 h 1143000"/>
              <a:gd name="connsiteX1-63" fmla="*/ 2991216 w 3124200"/>
              <a:gd name="connsiteY1-64" fmla="*/ 44450 h 1143000"/>
              <a:gd name="connsiteX2-65" fmla="*/ 3124200 w 3124200"/>
              <a:gd name="connsiteY2-66" fmla="*/ 1129553 h 1143000"/>
              <a:gd name="connsiteX3-67" fmla="*/ 0 w 3124200"/>
              <a:gd name="connsiteY3-68" fmla="*/ 1143000 h 1143000"/>
              <a:gd name="connsiteX4-69" fmla="*/ 0 w 3124200"/>
              <a:gd name="connsiteY4-70" fmla="*/ 0 h 1143000"/>
              <a:gd name="connsiteX0-71" fmla="*/ 0 w 3124200"/>
              <a:gd name="connsiteY0-72" fmla="*/ 0 h 1143000"/>
              <a:gd name="connsiteX1-73" fmla="*/ 2947545 w 3124200"/>
              <a:gd name="connsiteY1-74" fmla="*/ 44451 h 1143000"/>
              <a:gd name="connsiteX2-75" fmla="*/ 3124200 w 3124200"/>
              <a:gd name="connsiteY2-76" fmla="*/ 1129553 h 1143000"/>
              <a:gd name="connsiteX3-77" fmla="*/ 0 w 3124200"/>
              <a:gd name="connsiteY3-78" fmla="*/ 1143000 h 1143000"/>
              <a:gd name="connsiteX4-79" fmla="*/ 0 w 3124200"/>
              <a:gd name="connsiteY4-80" fmla="*/ 0 h 1143000"/>
              <a:gd name="connsiteX0-81" fmla="*/ 0 w 3124200"/>
              <a:gd name="connsiteY0-82" fmla="*/ 0 h 1143000"/>
              <a:gd name="connsiteX1-83" fmla="*/ 2890436 w 3124200"/>
              <a:gd name="connsiteY1-84" fmla="*/ 14066 h 1143000"/>
              <a:gd name="connsiteX2-85" fmla="*/ 3124200 w 3124200"/>
              <a:gd name="connsiteY2-86" fmla="*/ 1129553 h 1143000"/>
              <a:gd name="connsiteX3-87" fmla="*/ 0 w 3124200"/>
              <a:gd name="connsiteY3-88" fmla="*/ 1143000 h 1143000"/>
              <a:gd name="connsiteX4-89" fmla="*/ 0 w 3124200"/>
              <a:gd name="connsiteY4-90" fmla="*/ 0 h 1143000"/>
              <a:gd name="connsiteX0-91" fmla="*/ 0 w 3124200"/>
              <a:gd name="connsiteY0-92" fmla="*/ 0 h 1143000"/>
              <a:gd name="connsiteX1-93" fmla="*/ 2837246 w 3124200"/>
              <a:gd name="connsiteY1-94" fmla="*/ 14066 h 1143000"/>
              <a:gd name="connsiteX2-95" fmla="*/ 3124200 w 3124200"/>
              <a:gd name="connsiteY2-96" fmla="*/ 1129553 h 1143000"/>
              <a:gd name="connsiteX3-97" fmla="*/ 0 w 3124200"/>
              <a:gd name="connsiteY3-98" fmla="*/ 1143000 h 1143000"/>
              <a:gd name="connsiteX4-99" fmla="*/ 0 w 3124200"/>
              <a:gd name="connsiteY4-100" fmla="*/ 0 h 1143000"/>
              <a:gd name="connsiteX0-101" fmla="*/ 0 w 3124200"/>
              <a:gd name="connsiteY0-102" fmla="*/ 0 h 1143000"/>
              <a:gd name="connsiteX1-103" fmla="*/ 2903384 w 3124200"/>
              <a:gd name="connsiteY1-104" fmla="*/ 18813 h 1143000"/>
              <a:gd name="connsiteX2-105" fmla="*/ 3124200 w 3124200"/>
              <a:gd name="connsiteY2-106" fmla="*/ 1129553 h 1143000"/>
              <a:gd name="connsiteX3-107" fmla="*/ 0 w 3124200"/>
              <a:gd name="connsiteY3-108" fmla="*/ 1143000 h 1143000"/>
              <a:gd name="connsiteX4-109" fmla="*/ 0 w 3124200"/>
              <a:gd name="connsiteY4-110" fmla="*/ 0 h 1143000"/>
              <a:gd name="connsiteX0-111" fmla="*/ 0 w 3126999"/>
              <a:gd name="connsiteY0-112" fmla="*/ 0 h 1143000"/>
              <a:gd name="connsiteX1-113" fmla="*/ 2903384 w 3126999"/>
              <a:gd name="connsiteY1-114" fmla="*/ 18813 h 1143000"/>
              <a:gd name="connsiteX2-115" fmla="*/ 3126999 w 3126999"/>
              <a:gd name="connsiteY2-116" fmla="*/ 1116892 h 1143000"/>
              <a:gd name="connsiteX3-117" fmla="*/ 0 w 3126999"/>
              <a:gd name="connsiteY3-118" fmla="*/ 1143000 h 1143000"/>
              <a:gd name="connsiteX4-119" fmla="*/ 0 w 3126999"/>
              <a:gd name="connsiteY4-120" fmla="*/ 0 h 114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126999" h="1143000">
                <a:moveTo>
                  <a:pt x="0" y="0"/>
                </a:moveTo>
                <a:lnTo>
                  <a:pt x="2903384" y="18813"/>
                </a:lnTo>
                <a:lnTo>
                  <a:pt x="3126999" y="1116892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1" name="Picture 2" descr="D:\Kuliah\Profil\Contoh\LogoPoltek_statuta-png-300x25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13447"/>
            <a:ext cx="1371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>
            <a:stCxn id="8" idx="1"/>
            <a:endCxn id="10" idx="1"/>
          </p:cNvCxnSpPr>
          <p:nvPr userDrawn="1"/>
        </p:nvCxnSpPr>
        <p:spPr>
          <a:xfrm flipV="1">
            <a:off x="1806956" y="580936"/>
            <a:ext cx="751318" cy="81727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/>
          <p:cNvSpPr txBox="1"/>
          <p:nvPr userDrawn="1"/>
        </p:nvSpPr>
        <p:spPr>
          <a:xfrm>
            <a:off x="30480" y="1114313"/>
            <a:ext cx="195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www.polibatam.ac.id</a:t>
            </a:r>
            <a:endParaRPr lang="id-ID" sz="1100" b="0" dirty="0">
              <a:solidFill>
                <a:schemeClr val="accent6">
                  <a:lumMod val="60000"/>
                  <a:lumOff val="40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3048000" y="622272"/>
            <a:ext cx="52903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0">
                <a:solidFill>
                  <a:schemeClr val="accent6">
                    <a:lumMod val="60000"/>
                    <a:lumOff val="40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POLITEKNIK NEGERI BATAM</a:t>
            </a:r>
            <a:endParaRPr lang="id-ID" sz="2500" b="0">
              <a:solidFill>
                <a:schemeClr val="accent6">
                  <a:lumMod val="60000"/>
                  <a:lumOff val="40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792442" y="1425714"/>
            <a:ext cx="6155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err="1">
                <a:solidFill>
                  <a:schemeClr val="tx1"/>
                </a:solidFill>
                <a:latin typeface="Bahnschrift Light" panose="020B0502040204020203" pitchFamily="34" charset="0"/>
              </a:rPr>
              <a:t>Laporan</a:t>
            </a:r>
            <a:r>
              <a:rPr lang="en-US" sz="3000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 AKHIR (MS030)</a:t>
            </a:r>
            <a:endParaRPr lang="id-ID" sz="3000" b="1" dirty="0">
              <a:solidFill>
                <a:schemeClr val="tx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046516"/>
            <a:ext cx="7772400" cy="1524000"/>
          </a:xfrm>
          <a:noFill/>
        </p:spPr>
        <p:txBody>
          <a:bodyPr>
            <a:normAutofit/>
          </a:bodyPr>
          <a:lstStyle>
            <a:lvl1pPr algn="l">
              <a:defRPr sz="2700" b="1" baseline="0">
                <a:solidFill>
                  <a:schemeClr val="tx1"/>
                </a:solidFill>
                <a:latin typeface="Bahnschrift Light" panose="020B0502040204020203" pitchFamily="34" charset="0"/>
              </a:defRPr>
            </a:lvl1pPr>
          </a:lstStyle>
          <a:p>
            <a:r>
              <a:rPr lang="en-US" dirty="0" err="1"/>
              <a:t>Judul</a:t>
            </a:r>
            <a:r>
              <a:rPr lang="en-US" dirty="0"/>
              <a:t> </a:t>
            </a:r>
            <a:r>
              <a:rPr lang="en-US" dirty="0" err="1"/>
              <a:t>LaporanAkhir</a:t>
            </a:r>
            <a:endParaRPr lang="id-ID" dirty="0"/>
          </a:p>
        </p:txBody>
      </p:sp>
      <p:sp>
        <p:nvSpPr>
          <p:cNvPr id="21" name="Title 4"/>
          <p:cNvSpPr txBox="1"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sz="1600" b="1" dirty="0" err="1">
                <a:solidFill>
                  <a:schemeClr val="bg1"/>
                </a:solidFill>
              </a:rPr>
              <a:t>Tugas</a:t>
            </a:r>
            <a:r>
              <a:rPr lang="en-US" sz="1600" b="1" dirty="0">
                <a:solidFill>
                  <a:schemeClr val="bg1"/>
                </a:solidFill>
              </a:rPr>
              <a:t> Akhir (MS030) – Semester </a:t>
            </a:r>
            <a:r>
              <a:rPr lang="en-US" sz="1600" b="1" dirty="0" err="1">
                <a:solidFill>
                  <a:schemeClr val="bg1"/>
                </a:solidFill>
              </a:rPr>
              <a:t>Genap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Tahun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Ajaran</a:t>
            </a:r>
            <a:r>
              <a:rPr lang="en-US" sz="1600" b="1" dirty="0">
                <a:solidFill>
                  <a:schemeClr val="bg1"/>
                </a:solidFill>
              </a:rPr>
              <a:t> 2023/2024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92066"/>
            <a:ext cx="2209800" cy="38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57200"/>
          </a:xfrm>
        </p:spPr>
        <p:txBody>
          <a:bodyPr>
            <a:noAutofit/>
          </a:bodyPr>
          <a:lstStyle>
            <a:lvl1pPr algn="l">
              <a:defRPr sz="2500" b="1">
                <a:latin typeface="Bahnschrift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5" y="1600201"/>
            <a:ext cx="8229600" cy="4598894"/>
          </a:xfrm>
        </p:spPr>
        <p:txBody>
          <a:bodyPr/>
          <a:lstStyle>
            <a:lvl1pPr>
              <a:defRPr sz="2000">
                <a:latin typeface="Bahnschrift Light" panose="020B0502040204020203" pitchFamily="34" charset="0"/>
              </a:defRPr>
            </a:lvl1pPr>
            <a:lvl2pPr>
              <a:defRPr sz="2000">
                <a:latin typeface="Bahnschrift Light" panose="020B0502040204020203" pitchFamily="34" charset="0"/>
              </a:defRPr>
            </a:lvl2pPr>
            <a:lvl3pPr>
              <a:defRPr sz="1800">
                <a:latin typeface="Bahnschrift Light" panose="020B0502040204020203" pitchFamily="34" charset="0"/>
              </a:defRPr>
            </a:lvl3pPr>
            <a:lvl4pPr>
              <a:defRPr sz="1800">
                <a:latin typeface="Bahnschrift Light" panose="020B0502040204020203" pitchFamily="34" charset="0"/>
              </a:defRPr>
            </a:lvl4pPr>
            <a:lvl5pPr>
              <a:defRPr sz="1800">
                <a:latin typeface="Bahnschrift Light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11" name="Snip Single Corner Rectangle 7"/>
          <p:cNvSpPr/>
          <p:nvPr userDrawn="1"/>
        </p:nvSpPr>
        <p:spPr>
          <a:xfrm flipV="1">
            <a:off x="0" y="562587"/>
            <a:ext cx="2057400" cy="273423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-1" fmla="*/ 0 w 2209800"/>
              <a:gd name="connsiteY0-2" fmla="*/ 0 h 1143000"/>
              <a:gd name="connsiteX1-3" fmla="*/ 1638300 w 2209800"/>
              <a:gd name="connsiteY1-4" fmla="*/ 0 h 1143000"/>
              <a:gd name="connsiteX2-5" fmla="*/ 2209800 w 2209800"/>
              <a:gd name="connsiteY2-6" fmla="*/ 1143000 h 1143000"/>
              <a:gd name="connsiteX3-7" fmla="*/ 0 w 2209800"/>
              <a:gd name="connsiteY3-8" fmla="*/ 1143000 h 1143000"/>
              <a:gd name="connsiteX4-9" fmla="*/ 0 w 2209800"/>
              <a:gd name="connsiteY4-10" fmla="*/ 0 h 1143000"/>
              <a:gd name="connsiteX0-11" fmla="*/ 0 w 3124200"/>
              <a:gd name="connsiteY0-12" fmla="*/ 0 h 1143000"/>
              <a:gd name="connsiteX1-13" fmla="*/ 1638300 w 3124200"/>
              <a:gd name="connsiteY1-14" fmla="*/ 0 h 1143000"/>
              <a:gd name="connsiteX2-15" fmla="*/ 3124200 w 3124200"/>
              <a:gd name="connsiteY2-16" fmla="*/ 1129553 h 1143000"/>
              <a:gd name="connsiteX3-17" fmla="*/ 0 w 3124200"/>
              <a:gd name="connsiteY3-18" fmla="*/ 1143000 h 1143000"/>
              <a:gd name="connsiteX4-19" fmla="*/ 0 w 3124200"/>
              <a:gd name="connsiteY4-20" fmla="*/ 0 h 1143000"/>
              <a:gd name="connsiteX0-21" fmla="*/ 0 w 3124200"/>
              <a:gd name="connsiteY0-22" fmla="*/ 0 h 1143000"/>
              <a:gd name="connsiteX1-23" fmla="*/ 2606488 w 3124200"/>
              <a:gd name="connsiteY1-24" fmla="*/ 0 h 1143000"/>
              <a:gd name="connsiteX2-25" fmla="*/ 3124200 w 3124200"/>
              <a:gd name="connsiteY2-26" fmla="*/ 1129553 h 1143000"/>
              <a:gd name="connsiteX3-27" fmla="*/ 0 w 3124200"/>
              <a:gd name="connsiteY3-28" fmla="*/ 1143000 h 1143000"/>
              <a:gd name="connsiteX4-29" fmla="*/ 0 w 3124200"/>
              <a:gd name="connsiteY4-30" fmla="*/ 0 h 1143000"/>
              <a:gd name="connsiteX0-31" fmla="*/ 0 w 3124200"/>
              <a:gd name="connsiteY0-32" fmla="*/ 0 h 1143000"/>
              <a:gd name="connsiteX1-33" fmla="*/ 2743896 w 3124200"/>
              <a:gd name="connsiteY1-34" fmla="*/ 19911 h 1143000"/>
              <a:gd name="connsiteX2-35" fmla="*/ 3124200 w 3124200"/>
              <a:gd name="connsiteY2-36" fmla="*/ 1129553 h 1143000"/>
              <a:gd name="connsiteX3-37" fmla="*/ 0 w 3124200"/>
              <a:gd name="connsiteY3-38" fmla="*/ 1143000 h 1143000"/>
              <a:gd name="connsiteX4-39" fmla="*/ 0 w 3124200"/>
              <a:gd name="connsiteY4-40" fmla="*/ 0 h 114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124200" h="1143000">
                <a:moveTo>
                  <a:pt x="0" y="0"/>
                </a:moveTo>
                <a:lnTo>
                  <a:pt x="2743896" y="19911"/>
                </a:lnTo>
                <a:lnTo>
                  <a:pt x="3124200" y="1129553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Snip Single Corner Rectangle 7"/>
          <p:cNvSpPr/>
          <p:nvPr userDrawn="1"/>
        </p:nvSpPr>
        <p:spPr>
          <a:xfrm flipH="1">
            <a:off x="2051050" y="4447"/>
            <a:ext cx="7092949" cy="573382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-1" fmla="*/ 0 w 2209800"/>
              <a:gd name="connsiteY0-2" fmla="*/ 0 h 1143000"/>
              <a:gd name="connsiteX1-3" fmla="*/ 1638300 w 2209800"/>
              <a:gd name="connsiteY1-4" fmla="*/ 0 h 1143000"/>
              <a:gd name="connsiteX2-5" fmla="*/ 2209800 w 2209800"/>
              <a:gd name="connsiteY2-6" fmla="*/ 1143000 h 1143000"/>
              <a:gd name="connsiteX3-7" fmla="*/ 0 w 2209800"/>
              <a:gd name="connsiteY3-8" fmla="*/ 1143000 h 1143000"/>
              <a:gd name="connsiteX4-9" fmla="*/ 0 w 2209800"/>
              <a:gd name="connsiteY4-10" fmla="*/ 0 h 1143000"/>
              <a:gd name="connsiteX0-11" fmla="*/ 0 w 3124200"/>
              <a:gd name="connsiteY0-12" fmla="*/ 0 h 1143000"/>
              <a:gd name="connsiteX1-13" fmla="*/ 1638300 w 3124200"/>
              <a:gd name="connsiteY1-14" fmla="*/ 0 h 1143000"/>
              <a:gd name="connsiteX2-15" fmla="*/ 3124200 w 3124200"/>
              <a:gd name="connsiteY2-16" fmla="*/ 1129553 h 1143000"/>
              <a:gd name="connsiteX3-17" fmla="*/ 0 w 3124200"/>
              <a:gd name="connsiteY3-18" fmla="*/ 1143000 h 1143000"/>
              <a:gd name="connsiteX4-19" fmla="*/ 0 w 3124200"/>
              <a:gd name="connsiteY4-20" fmla="*/ 0 h 1143000"/>
              <a:gd name="connsiteX0-21" fmla="*/ 0 w 3124200"/>
              <a:gd name="connsiteY0-22" fmla="*/ 0 h 1143000"/>
              <a:gd name="connsiteX1-23" fmla="*/ 2606488 w 3124200"/>
              <a:gd name="connsiteY1-24" fmla="*/ 0 h 1143000"/>
              <a:gd name="connsiteX2-25" fmla="*/ 3124200 w 3124200"/>
              <a:gd name="connsiteY2-26" fmla="*/ 1129553 h 1143000"/>
              <a:gd name="connsiteX3-27" fmla="*/ 0 w 3124200"/>
              <a:gd name="connsiteY3-28" fmla="*/ 1143000 h 1143000"/>
              <a:gd name="connsiteX4-29" fmla="*/ 0 w 3124200"/>
              <a:gd name="connsiteY4-30" fmla="*/ 0 h 1143000"/>
              <a:gd name="connsiteX0-31" fmla="*/ 0 w 3124200"/>
              <a:gd name="connsiteY0-32" fmla="*/ 0 h 1143000"/>
              <a:gd name="connsiteX1-33" fmla="*/ 2834732 w 3124200"/>
              <a:gd name="connsiteY1-34" fmla="*/ 47625 h 1143000"/>
              <a:gd name="connsiteX2-35" fmla="*/ 3124200 w 3124200"/>
              <a:gd name="connsiteY2-36" fmla="*/ 1129553 h 1143000"/>
              <a:gd name="connsiteX3-37" fmla="*/ 0 w 3124200"/>
              <a:gd name="connsiteY3-38" fmla="*/ 1143000 h 1143000"/>
              <a:gd name="connsiteX4-39" fmla="*/ 0 w 3124200"/>
              <a:gd name="connsiteY4-40" fmla="*/ 0 h 1143000"/>
              <a:gd name="connsiteX0-41" fmla="*/ 0 w 3124200"/>
              <a:gd name="connsiteY0-42" fmla="*/ 0 h 1143000"/>
              <a:gd name="connsiteX1-43" fmla="*/ 2871119 w 3124200"/>
              <a:gd name="connsiteY1-44" fmla="*/ 63500 h 1143000"/>
              <a:gd name="connsiteX2-45" fmla="*/ 3124200 w 3124200"/>
              <a:gd name="connsiteY2-46" fmla="*/ 1129553 h 1143000"/>
              <a:gd name="connsiteX3-47" fmla="*/ 0 w 3124200"/>
              <a:gd name="connsiteY3-48" fmla="*/ 1143000 h 1143000"/>
              <a:gd name="connsiteX4-49" fmla="*/ 0 w 3124200"/>
              <a:gd name="connsiteY4-50" fmla="*/ 0 h 1143000"/>
              <a:gd name="connsiteX0-51" fmla="*/ 0 w 3124200"/>
              <a:gd name="connsiteY0-52" fmla="*/ 0 h 1143000"/>
              <a:gd name="connsiteX1-53" fmla="*/ 2950904 w 3124200"/>
              <a:gd name="connsiteY1-54" fmla="*/ 63500 h 1143000"/>
              <a:gd name="connsiteX2-55" fmla="*/ 3124200 w 3124200"/>
              <a:gd name="connsiteY2-56" fmla="*/ 1129553 h 1143000"/>
              <a:gd name="connsiteX3-57" fmla="*/ 0 w 3124200"/>
              <a:gd name="connsiteY3-58" fmla="*/ 1143000 h 1143000"/>
              <a:gd name="connsiteX4-59" fmla="*/ 0 w 3124200"/>
              <a:gd name="connsiteY4-60" fmla="*/ 0 h 1143000"/>
              <a:gd name="connsiteX0-61" fmla="*/ 0 w 3124200"/>
              <a:gd name="connsiteY0-62" fmla="*/ 0 h 1143000"/>
              <a:gd name="connsiteX1-63" fmla="*/ 2991216 w 3124200"/>
              <a:gd name="connsiteY1-64" fmla="*/ 44450 h 1143000"/>
              <a:gd name="connsiteX2-65" fmla="*/ 3124200 w 3124200"/>
              <a:gd name="connsiteY2-66" fmla="*/ 1129553 h 1143000"/>
              <a:gd name="connsiteX3-67" fmla="*/ 0 w 3124200"/>
              <a:gd name="connsiteY3-68" fmla="*/ 1143000 h 1143000"/>
              <a:gd name="connsiteX4-69" fmla="*/ 0 w 3124200"/>
              <a:gd name="connsiteY4-70" fmla="*/ 0 h 1143000"/>
              <a:gd name="connsiteX0-71" fmla="*/ 0 w 3124200"/>
              <a:gd name="connsiteY0-72" fmla="*/ 0 h 1143000"/>
              <a:gd name="connsiteX1-73" fmla="*/ 2947545 w 3124200"/>
              <a:gd name="connsiteY1-74" fmla="*/ 44451 h 1143000"/>
              <a:gd name="connsiteX2-75" fmla="*/ 3124200 w 3124200"/>
              <a:gd name="connsiteY2-76" fmla="*/ 1129553 h 1143000"/>
              <a:gd name="connsiteX3-77" fmla="*/ 0 w 3124200"/>
              <a:gd name="connsiteY3-78" fmla="*/ 1143000 h 1143000"/>
              <a:gd name="connsiteX4-79" fmla="*/ 0 w 3124200"/>
              <a:gd name="connsiteY4-80" fmla="*/ 0 h 1143000"/>
              <a:gd name="connsiteX0-81" fmla="*/ 0 w 3124200"/>
              <a:gd name="connsiteY0-82" fmla="*/ 0 h 1143000"/>
              <a:gd name="connsiteX1-83" fmla="*/ 2890436 w 3124200"/>
              <a:gd name="connsiteY1-84" fmla="*/ 14066 h 1143000"/>
              <a:gd name="connsiteX2-85" fmla="*/ 3124200 w 3124200"/>
              <a:gd name="connsiteY2-86" fmla="*/ 1129553 h 1143000"/>
              <a:gd name="connsiteX3-87" fmla="*/ 0 w 3124200"/>
              <a:gd name="connsiteY3-88" fmla="*/ 1143000 h 1143000"/>
              <a:gd name="connsiteX4-89" fmla="*/ 0 w 3124200"/>
              <a:gd name="connsiteY4-90" fmla="*/ 0 h 1143000"/>
              <a:gd name="connsiteX0-91" fmla="*/ 0 w 3124200"/>
              <a:gd name="connsiteY0-92" fmla="*/ 0 h 1143000"/>
              <a:gd name="connsiteX1-93" fmla="*/ 2837246 w 3124200"/>
              <a:gd name="connsiteY1-94" fmla="*/ 14066 h 1143000"/>
              <a:gd name="connsiteX2-95" fmla="*/ 3124200 w 3124200"/>
              <a:gd name="connsiteY2-96" fmla="*/ 1129553 h 1143000"/>
              <a:gd name="connsiteX3-97" fmla="*/ 0 w 3124200"/>
              <a:gd name="connsiteY3-98" fmla="*/ 1143000 h 1143000"/>
              <a:gd name="connsiteX4-99" fmla="*/ 0 w 3124200"/>
              <a:gd name="connsiteY4-100" fmla="*/ 0 h 1143000"/>
              <a:gd name="connsiteX0-101" fmla="*/ 0 w 3124200"/>
              <a:gd name="connsiteY0-102" fmla="*/ 0 h 1143000"/>
              <a:gd name="connsiteX1-103" fmla="*/ 2903384 w 3124200"/>
              <a:gd name="connsiteY1-104" fmla="*/ 18813 h 1143000"/>
              <a:gd name="connsiteX2-105" fmla="*/ 3124200 w 3124200"/>
              <a:gd name="connsiteY2-106" fmla="*/ 1129553 h 1143000"/>
              <a:gd name="connsiteX3-107" fmla="*/ 0 w 3124200"/>
              <a:gd name="connsiteY3-108" fmla="*/ 1143000 h 1143000"/>
              <a:gd name="connsiteX4-109" fmla="*/ 0 w 3124200"/>
              <a:gd name="connsiteY4-110" fmla="*/ 0 h 1143000"/>
              <a:gd name="connsiteX0-111" fmla="*/ 0 w 3126999"/>
              <a:gd name="connsiteY0-112" fmla="*/ 0 h 1143000"/>
              <a:gd name="connsiteX1-113" fmla="*/ 2903384 w 3126999"/>
              <a:gd name="connsiteY1-114" fmla="*/ 18813 h 1143000"/>
              <a:gd name="connsiteX2-115" fmla="*/ 3126999 w 3126999"/>
              <a:gd name="connsiteY2-116" fmla="*/ 1116892 h 1143000"/>
              <a:gd name="connsiteX3-117" fmla="*/ 0 w 3126999"/>
              <a:gd name="connsiteY3-118" fmla="*/ 1143000 h 1143000"/>
              <a:gd name="connsiteX4-119" fmla="*/ 0 w 3126999"/>
              <a:gd name="connsiteY4-120" fmla="*/ 0 h 1143000"/>
              <a:gd name="connsiteX0-121" fmla="*/ 0 w 3126999"/>
              <a:gd name="connsiteY0-122" fmla="*/ 57151 h 1200151"/>
              <a:gd name="connsiteX1-123" fmla="*/ 2905483 w 3126999"/>
              <a:gd name="connsiteY1-124" fmla="*/ 0 h 1200151"/>
              <a:gd name="connsiteX2-125" fmla="*/ 3126999 w 3126999"/>
              <a:gd name="connsiteY2-126" fmla="*/ 1174043 h 1200151"/>
              <a:gd name="connsiteX3-127" fmla="*/ 0 w 3126999"/>
              <a:gd name="connsiteY3-128" fmla="*/ 1200151 h 1200151"/>
              <a:gd name="connsiteX4-129" fmla="*/ 0 w 3126999"/>
              <a:gd name="connsiteY4-130" fmla="*/ 57151 h 1200151"/>
              <a:gd name="connsiteX0-131" fmla="*/ 0 w 3126999"/>
              <a:gd name="connsiteY0-132" fmla="*/ 178 h 1143178"/>
              <a:gd name="connsiteX1-133" fmla="*/ 2882388 w 3126999"/>
              <a:gd name="connsiteY1-134" fmla="*/ 0 h 1143178"/>
              <a:gd name="connsiteX2-135" fmla="*/ 3126999 w 3126999"/>
              <a:gd name="connsiteY2-136" fmla="*/ 1117070 h 1143178"/>
              <a:gd name="connsiteX3-137" fmla="*/ 0 w 3126999"/>
              <a:gd name="connsiteY3-138" fmla="*/ 1143178 h 1143178"/>
              <a:gd name="connsiteX4-139" fmla="*/ 0 w 3126999"/>
              <a:gd name="connsiteY4-140" fmla="*/ 178 h 11431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126999" h="1143178">
                <a:moveTo>
                  <a:pt x="0" y="178"/>
                </a:moveTo>
                <a:lnTo>
                  <a:pt x="2882388" y="0"/>
                </a:lnTo>
                <a:lnTo>
                  <a:pt x="3126999" y="1117070"/>
                </a:lnTo>
                <a:lnTo>
                  <a:pt x="0" y="1143178"/>
                </a:lnTo>
                <a:lnTo>
                  <a:pt x="0" y="17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3" name="Picture 2" descr="D:\Kuliah\Profil\Contoh\LogoPoltek_statuta-png-300x25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826" y="6342595"/>
            <a:ext cx="589774" cy="491478"/>
          </a:xfrm>
          <a:prstGeom prst="rect">
            <a:avLst/>
          </a:prstGeom>
          <a:noFill/>
          <a:effectLst>
            <a:glow rad="635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>
            <a:stCxn id="11" idx="1"/>
            <a:endCxn id="12" idx="1"/>
          </p:cNvCxnSpPr>
          <p:nvPr userDrawn="1"/>
        </p:nvCxnSpPr>
        <p:spPr>
          <a:xfrm flipV="1">
            <a:off x="1806956" y="4447"/>
            <a:ext cx="798943" cy="8268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0479" y="547349"/>
            <a:ext cx="2207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chemeClr val="tx2">
                    <a:lumMod val="75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www.polibatam.ac.id</a:t>
            </a:r>
            <a:endParaRPr lang="id-ID" sz="1100" b="0" dirty="0">
              <a:solidFill>
                <a:schemeClr val="tx2">
                  <a:lumMod val="75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048000" y="55308"/>
            <a:ext cx="52903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0">
                <a:solidFill>
                  <a:schemeClr val="accent6">
                    <a:lumMod val="60000"/>
                    <a:lumOff val="40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POLITEKNIK NEGERI BATAM</a:t>
            </a:r>
            <a:endParaRPr lang="id-ID" sz="2500" b="0">
              <a:solidFill>
                <a:schemeClr val="accent6">
                  <a:lumMod val="60000"/>
                  <a:lumOff val="40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17" name="Snip Single Corner Rectangle 7"/>
          <p:cNvSpPr/>
          <p:nvPr userDrawn="1"/>
        </p:nvSpPr>
        <p:spPr>
          <a:xfrm>
            <a:off x="0" y="6428315"/>
            <a:ext cx="7092949" cy="434652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-1" fmla="*/ 0 w 2209800"/>
              <a:gd name="connsiteY0-2" fmla="*/ 0 h 1143000"/>
              <a:gd name="connsiteX1-3" fmla="*/ 1638300 w 2209800"/>
              <a:gd name="connsiteY1-4" fmla="*/ 0 h 1143000"/>
              <a:gd name="connsiteX2-5" fmla="*/ 2209800 w 2209800"/>
              <a:gd name="connsiteY2-6" fmla="*/ 1143000 h 1143000"/>
              <a:gd name="connsiteX3-7" fmla="*/ 0 w 2209800"/>
              <a:gd name="connsiteY3-8" fmla="*/ 1143000 h 1143000"/>
              <a:gd name="connsiteX4-9" fmla="*/ 0 w 2209800"/>
              <a:gd name="connsiteY4-10" fmla="*/ 0 h 1143000"/>
              <a:gd name="connsiteX0-11" fmla="*/ 0 w 3124200"/>
              <a:gd name="connsiteY0-12" fmla="*/ 0 h 1143000"/>
              <a:gd name="connsiteX1-13" fmla="*/ 1638300 w 3124200"/>
              <a:gd name="connsiteY1-14" fmla="*/ 0 h 1143000"/>
              <a:gd name="connsiteX2-15" fmla="*/ 3124200 w 3124200"/>
              <a:gd name="connsiteY2-16" fmla="*/ 1129553 h 1143000"/>
              <a:gd name="connsiteX3-17" fmla="*/ 0 w 3124200"/>
              <a:gd name="connsiteY3-18" fmla="*/ 1143000 h 1143000"/>
              <a:gd name="connsiteX4-19" fmla="*/ 0 w 3124200"/>
              <a:gd name="connsiteY4-20" fmla="*/ 0 h 1143000"/>
              <a:gd name="connsiteX0-21" fmla="*/ 0 w 3124200"/>
              <a:gd name="connsiteY0-22" fmla="*/ 0 h 1143000"/>
              <a:gd name="connsiteX1-23" fmla="*/ 2606488 w 3124200"/>
              <a:gd name="connsiteY1-24" fmla="*/ 0 h 1143000"/>
              <a:gd name="connsiteX2-25" fmla="*/ 3124200 w 3124200"/>
              <a:gd name="connsiteY2-26" fmla="*/ 1129553 h 1143000"/>
              <a:gd name="connsiteX3-27" fmla="*/ 0 w 3124200"/>
              <a:gd name="connsiteY3-28" fmla="*/ 1143000 h 1143000"/>
              <a:gd name="connsiteX4-29" fmla="*/ 0 w 3124200"/>
              <a:gd name="connsiteY4-30" fmla="*/ 0 h 1143000"/>
              <a:gd name="connsiteX0-31" fmla="*/ 0 w 3124200"/>
              <a:gd name="connsiteY0-32" fmla="*/ 0 h 1143000"/>
              <a:gd name="connsiteX1-33" fmla="*/ 2834732 w 3124200"/>
              <a:gd name="connsiteY1-34" fmla="*/ 47625 h 1143000"/>
              <a:gd name="connsiteX2-35" fmla="*/ 3124200 w 3124200"/>
              <a:gd name="connsiteY2-36" fmla="*/ 1129553 h 1143000"/>
              <a:gd name="connsiteX3-37" fmla="*/ 0 w 3124200"/>
              <a:gd name="connsiteY3-38" fmla="*/ 1143000 h 1143000"/>
              <a:gd name="connsiteX4-39" fmla="*/ 0 w 3124200"/>
              <a:gd name="connsiteY4-40" fmla="*/ 0 h 1143000"/>
              <a:gd name="connsiteX0-41" fmla="*/ 0 w 3124200"/>
              <a:gd name="connsiteY0-42" fmla="*/ 0 h 1143000"/>
              <a:gd name="connsiteX1-43" fmla="*/ 2871119 w 3124200"/>
              <a:gd name="connsiteY1-44" fmla="*/ 63500 h 1143000"/>
              <a:gd name="connsiteX2-45" fmla="*/ 3124200 w 3124200"/>
              <a:gd name="connsiteY2-46" fmla="*/ 1129553 h 1143000"/>
              <a:gd name="connsiteX3-47" fmla="*/ 0 w 3124200"/>
              <a:gd name="connsiteY3-48" fmla="*/ 1143000 h 1143000"/>
              <a:gd name="connsiteX4-49" fmla="*/ 0 w 3124200"/>
              <a:gd name="connsiteY4-50" fmla="*/ 0 h 1143000"/>
              <a:gd name="connsiteX0-51" fmla="*/ 0 w 3124200"/>
              <a:gd name="connsiteY0-52" fmla="*/ 0 h 1143000"/>
              <a:gd name="connsiteX1-53" fmla="*/ 2950904 w 3124200"/>
              <a:gd name="connsiteY1-54" fmla="*/ 63500 h 1143000"/>
              <a:gd name="connsiteX2-55" fmla="*/ 3124200 w 3124200"/>
              <a:gd name="connsiteY2-56" fmla="*/ 1129553 h 1143000"/>
              <a:gd name="connsiteX3-57" fmla="*/ 0 w 3124200"/>
              <a:gd name="connsiteY3-58" fmla="*/ 1143000 h 1143000"/>
              <a:gd name="connsiteX4-59" fmla="*/ 0 w 3124200"/>
              <a:gd name="connsiteY4-60" fmla="*/ 0 h 1143000"/>
              <a:gd name="connsiteX0-61" fmla="*/ 0 w 3124200"/>
              <a:gd name="connsiteY0-62" fmla="*/ 0 h 1143000"/>
              <a:gd name="connsiteX1-63" fmla="*/ 2991216 w 3124200"/>
              <a:gd name="connsiteY1-64" fmla="*/ 44450 h 1143000"/>
              <a:gd name="connsiteX2-65" fmla="*/ 3124200 w 3124200"/>
              <a:gd name="connsiteY2-66" fmla="*/ 1129553 h 1143000"/>
              <a:gd name="connsiteX3-67" fmla="*/ 0 w 3124200"/>
              <a:gd name="connsiteY3-68" fmla="*/ 1143000 h 1143000"/>
              <a:gd name="connsiteX4-69" fmla="*/ 0 w 3124200"/>
              <a:gd name="connsiteY4-70" fmla="*/ 0 h 1143000"/>
              <a:gd name="connsiteX0-71" fmla="*/ 0 w 3124200"/>
              <a:gd name="connsiteY0-72" fmla="*/ 0 h 1143000"/>
              <a:gd name="connsiteX1-73" fmla="*/ 2947545 w 3124200"/>
              <a:gd name="connsiteY1-74" fmla="*/ 44451 h 1143000"/>
              <a:gd name="connsiteX2-75" fmla="*/ 3124200 w 3124200"/>
              <a:gd name="connsiteY2-76" fmla="*/ 1129553 h 1143000"/>
              <a:gd name="connsiteX3-77" fmla="*/ 0 w 3124200"/>
              <a:gd name="connsiteY3-78" fmla="*/ 1143000 h 1143000"/>
              <a:gd name="connsiteX4-79" fmla="*/ 0 w 3124200"/>
              <a:gd name="connsiteY4-80" fmla="*/ 0 h 1143000"/>
              <a:gd name="connsiteX0-81" fmla="*/ 0 w 3124200"/>
              <a:gd name="connsiteY0-82" fmla="*/ 0 h 1143000"/>
              <a:gd name="connsiteX1-83" fmla="*/ 2890436 w 3124200"/>
              <a:gd name="connsiteY1-84" fmla="*/ 14066 h 1143000"/>
              <a:gd name="connsiteX2-85" fmla="*/ 3124200 w 3124200"/>
              <a:gd name="connsiteY2-86" fmla="*/ 1129553 h 1143000"/>
              <a:gd name="connsiteX3-87" fmla="*/ 0 w 3124200"/>
              <a:gd name="connsiteY3-88" fmla="*/ 1143000 h 1143000"/>
              <a:gd name="connsiteX4-89" fmla="*/ 0 w 3124200"/>
              <a:gd name="connsiteY4-90" fmla="*/ 0 h 1143000"/>
              <a:gd name="connsiteX0-91" fmla="*/ 0 w 3124200"/>
              <a:gd name="connsiteY0-92" fmla="*/ 0 h 1143000"/>
              <a:gd name="connsiteX1-93" fmla="*/ 2837246 w 3124200"/>
              <a:gd name="connsiteY1-94" fmla="*/ 14066 h 1143000"/>
              <a:gd name="connsiteX2-95" fmla="*/ 3124200 w 3124200"/>
              <a:gd name="connsiteY2-96" fmla="*/ 1129553 h 1143000"/>
              <a:gd name="connsiteX3-97" fmla="*/ 0 w 3124200"/>
              <a:gd name="connsiteY3-98" fmla="*/ 1143000 h 1143000"/>
              <a:gd name="connsiteX4-99" fmla="*/ 0 w 3124200"/>
              <a:gd name="connsiteY4-100" fmla="*/ 0 h 1143000"/>
              <a:gd name="connsiteX0-101" fmla="*/ 0 w 3124200"/>
              <a:gd name="connsiteY0-102" fmla="*/ 0 h 1143000"/>
              <a:gd name="connsiteX1-103" fmla="*/ 2903384 w 3124200"/>
              <a:gd name="connsiteY1-104" fmla="*/ 18813 h 1143000"/>
              <a:gd name="connsiteX2-105" fmla="*/ 3124200 w 3124200"/>
              <a:gd name="connsiteY2-106" fmla="*/ 1129553 h 1143000"/>
              <a:gd name="connsiteX3-107" fmla="*/ 0 w 3124200"/>
              <a:gd name="connsiteY3-108" fmla="*/ 1143000 h 1143000"/>
              <a:gd name="connsiteX4-109" fmla="*/ 0 w 3124200"/>
              <a:gd name="connsiteY4-110" fmla="*/ 0 h 1143000"/>
              <a:gd name="connsiteX0-111" fmla="*/ 0 w 3126999"/>
              <a:gd name="connsiteY0-112" fmla="*/ 0 h 1143000"/>
              <a:gd name="connsiteX1-113" fmla="*/ 2903384 w 3126999"/>
              <a:gd name="connsiteY1-114" fmla="*/ 18813 h 1143000"/>
              <a:gd name="connsiteX2-115" fmla="*/ 3126999 w 3126999"/>
              <a:gd name="connsiteY2-116" fmla="*/ 1116892 h 1143000"/>
              <a:gd name="connsiteX3-117" fmla="*/ 0 w 3126999"/>
              <a:gd name="connsiteY3-118" fmla="*/ 1143000 h 1143000"/>
              <a:gd name="connsiteX4-119" fmla="*/ 0 w 3126999"/>
              <a:gd name="connsiteY4-120" fmla="*/ 0 h 1143000"/>
              <a:gd name="connsiteX0-121" fmla="*/ 0 w 3126999"/>
              <a:gd name="connsiteY0-122" fmla="*/ 57151 h 1200151"/>
              <a:gd name="connsiteX1-123" fmla="*/ 2905483 w 3126999"/>
              <a:gd name="connsiteY1-124" fmla="*/ 0 h 1200151"/>
              <a:gd name="connsiteX2-125" fmla="*/ 3126999 w 3126999"/>
              <a:gd name="connsiteY2-126" fmla="*/ 1174043 h 1200151"/>
              <a:gd name="connsiteX3-127" fmla="*/ 0 w 3126999"/>
              <a:gd name="connsiteY3-128" fmla="*/ 1200151 h 1200151"/>
              <a:gd name="connsiteX4-129" fmla="*/ 0 w 3126999"/>
              <a:gd name="connsiteY4-130" fmla="*/ 57151 h 1200151"/>
              <a:gd name="connsiteX0-131" fmla="*/ 0 w 3126999"/>
              <a:gd name="connsiteY0-132" fmla="*/ 178 h 1143178"/>
              <a:gd name="connsiteX1-133" fmla="*/ 2882388 w 3126999"/>
              <a:gd name="connsiteY1-134" fmla="*/ 0 h 1143178"/>
              <a:gd name="connsiteX2-135" fmla="*/ 3126999 w 3126999"/>
              <a:gd name="connsiteY2-136" fmla="*/ 1117070 h 1143178"/>
              <a:gd name="connsiteX3-137" fmla="*/ 0 w 3126999"/>
              <a:gd name="connsiteY3-138" fmla="*/ 1143178 h 1143178"/>
              <a:gd name="connsiteX4-139" fmla="*/ 0 w 3126999"/>
              <a:gd name="connsiteY4-140" fmla="*/ 178 h 11431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126999" h="1143178">
                <a:moveTo>
                  <a:pt x="0" y="178"/>
                </a:moveTo>
                <a:lnTo>
                  <a:pt x="2882388" y="0"/>
                </a:lnTo>
                <a:lnTo>
                  <a:pt x="3126999" y="1117070"/>
                </a:lnTo>
                <a:lnTo>
                  <a:pt x="0" y="1143178"/>
                </a:lnTo>
                <a:lnTo>
                  <a:pt x="0" y="178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" y="6470914"/>
            <a:ext cx="6675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Tugas</a:t>
            </a:r>
            <a:r>
              <a:rPr lang="en-US" sz="1600" b="1" dirty="0">
                <a:solidFill>
                  <a:schemeClr val="bg1"/>
                </a:solidFill>
              </a:rPr>
              <a:t> Akhir (MS030) – Semester </a:t>
            </a:r>
            <a:r>
              <a:rPr lang="en-US" sz="1600" b="1" dirty="0" err="1">
                <a:solidFill>
                  <a:schemeClr val="bg1"/>
                </a:solidFill>
              </a:rPr>
              <a:t>Genap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Tahun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Ajaran</a:t>
            </a:r>
            <a:r>
              <a:rPr lang="en-US" sz="1600" b="1" dirty="0">
                <a:solidFill>
                  <a:schemeClr val="bg1"/>
                </a:solidFill>
              </a:rPr>
              <a:t> 2023/2024</a:t>
            </a:r>
            <a:endParaRPr lang="id-ID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147E1-A69B-4183-9C29-31511A4AF585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380DB-3D82-4954-A188-9C6AA3581D66}" type="slidenum">
              <a:rPr lang="id-ID" smtClean="0"/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STUDI KASUS PENYEBAB FLAP DISAGREE DI SMYD PESAWAT BOEING 737-900 </a:t>
            </a:r>
            <a:br>
              <a:rPr lang="id-ID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d-ID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4"/>
          <p:cNvSpPr txBox="1"/>
          <p:nvPr/>
        </p:nvSpPr>
        <p:spPr>
          <a:xfrm>
            <a:off x="685800" y="3701148"/>
            <a:ext cx="7772400" cy="6712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Nama	: Soni Dora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NIM	: 3412332031</a:t>
            </a:r>
            <a:endParaRPr lang="id-ID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4"/>
          <p:cNvSpPr txBox="1"/>
          <p:nvPr/>
        </p:nvSpPr>
        <p:spPr>
          <a:xfrm>
            <a:off x="685800" y="4492176"/>
            <a:ext cx="7772400" cy="6712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anose="020B0502040204020203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2917825" algn="l"/>
                <a:tab pos="3033395" algn="l"/>
              </a:tabLst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Pembimbing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1 :</a:t>
            </a:r>
            <a:r>
              <a:rPr lang="id-ID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Danang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Cahyagi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S.T , M.T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2917825" algn="l"/>
                <a:tab pos="3033395" algn="l"/>
              </a:tabLst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Pembimbing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2 : Nur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Fitria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Pujo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Leksonowati</a:t>
            </a:r>
            <a:endParaRPr lang="en-US" sz="20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le 4"/>
          <p:cNvSpPr txBox="1"/>
          <p:nvPr/>
        </p:nvSpPr>
        <p:spPr>
          <a:xfrm>
            <a:off x="668096" y="5263110"/>
            <a:ext cx="8305800" cy="1219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Jurusan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Teknik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Mesin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Studi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Teknik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Mesin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Politeknik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Negeri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Batam</a:t>
            </a:r>
            <a:endParaRPr lang="id-ID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pull dir="l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3.1 OBSERVASI</a:t>
            </a:r>
            <a:endParaRPr lang="en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temuan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pada Flap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secara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langsung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data yang di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computer SMYD</a:t>
            </a:r>
            <a:endParaRPr lang="en-ID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93" y="2215099"/>
            <a:ext cx="2720900" cy="3983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41162"/>
            <a:ext cx="5508104" cy="353187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35" y="980728"/>
            <a:ext cx="8229600" cy="457200"/>
          </a:xfrm>
        </p:spPr>
        <p:txBody>
          <a:bodyPr/>
          <a:lstStyle/>
          <a:p>
            <a:r>
              <a:rPr lang="en-GB" sz="2000" dirty="0"/>
              <a:t>3.2 </a:t>
            </a:r>
            <a:r>
              <a:rPr lang="en-US" sz="2000" kern="100" dirty="0">
                <a:latin typeface="Times New Roman" panose="02020603050405020304" pitchFamily="18" charset="0"/>
                <a:ea typeface="SimSun" panose="02010600030101010101" pitchFamily="2" charset="-122"/>
              </a:rPr>
              <a:t>KEMUNGKINAN PENYEBAB (POSSIBLE CAUSE)</a:t>
            </a:r>
            <a:br>
              <a:rPr lang="en-ID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5" y="1340768"/>
            <a:ext cx="8229600" cy="4858327"/>
          </a:xfrm>
        </p:spPr>
        <p:txBody>
          <a:bodyPr/>
          <a:lstStyle/>
          <a:p>
            <a:pPr indent="266700" algn="l"/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Berdasarkan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Maintenance Massage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computer SMYD dan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maka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dianjurkan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mengikuti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Fault Isolation Manual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manual yang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tentang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fault code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bagaimana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cara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mengatasi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nya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r>
              <a:rPr lang="en-ID" sz="1800" kern="100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Didapatkan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bahwa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di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komputer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SMYD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fault code 22-21005 </a:t>
            </a:r>
            <a:endParaRPr lang="en-US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0" algn="l">
              <a:buNone/>
            </a:pPr>
            <a:endParaRPr lang="en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43" y="2611760"/>
            <a:ext cx="7056784" cy="312149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3.2 </a:t>
            </a:r>
            <a:r>
              <a:rPr lang="en-US" sz="1800" kern="100" dirty="0">
                <a:latin typeface="Times New Roman" panose="02020603050405020304" pitchFamily="18" charset="0"/>
                <a:ea typeface="SimSun" panose="02010600030101010101" pitchFamily="2" charset="-122"/>
              </a:rPr>
              <a:t>KEMUNGKINAN PENYEBAB (POSSIBLE CAUSE)</a:t>
            </a:r>
            <a:endParaRPr lang="en-ID" sz="1800" dirty="0"/>
          </a:p>
        </p:txBody>
      </p:sp>
      <p:sp>
        <p:nvSpPr>
          <p:cNvPr id="4" name="Arrow: Chevron 3"/>
          <p:cNvSpPr/>
          <p:nvPr/>
        </p:nvSpPr>
        <p:spPr>
          <a:xfrm>
            <a:off x="5131153" y="2626030"/>
            <a:ext cx="2165032" cy="2257480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5" name="Arrow: Pentagon 4"/>
          <p:cNvSpPr/>
          <p:nvPr/>
        </p:nvSpPr>
        <p:spPr>
          <a:xfrm>
            <a:off x="966808" y="3429000"/>
            <a:ext cx="5261378" cy="620005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Arrow: Chevron 5"/>
          <p:cNvSpPr/>
          <p:nvPr/>
        </p:nvSpPr>
        <p:spPr>
          <a:xfrm>
            <a:off x="60510" y="3284984"/>
            <a:ext cx="900100" cy="1008112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46539" y="2562972"/>
            <a:ext cx="108012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56136" y="2528462"/>
            <a:ext cx="108012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93545" y="4061224"/>
            <a:ext cx="1080120" cy="1024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356136" y="4010096"/>
            <a:ext cx="1080120" cy="1024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5770" y="1734355"/>
            <a:ext cx="1364826" cy="7750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FLAP LIMITER</a:t>
            </a:r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1475656" y="1573609"/>
            <a:ext cx="2232090" cy="9571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FLAP TRANSMITTER</a:t>
            </a:r>
            <a:endParaRPr lang="en-ID" dirty="0"/>
          </a:p>
        </p:txBody>
      </p:sp>
      <p:sp>
        <p:nvSpPr>
          <p:cNvPr id="24" name="Oval 23"/>
          <p:cNvSpPr/>
          <p:nvPr/>
        </p:nvSpPr>
        <p:spPr>
          <a:xfrm>
            <a:off x="3809957" y="1776785"/>
            <a:ext cx="1364825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WIRING </a:t>
            </a:r>
            <a:endParaRPr lang="en-ID" dirty="0"/>
          </a:p>
        </p:txBody>
      </p:sp>
      <p:sp>
        <p:nvSpPr>
          <p:cNvPr id="25" name="Rectangle: Rounded Corners 24"/>
          <p:cNvSpPr/>
          <p:nvPr/>
        </p:nvSpPr>
        <p:spPr>
          <a:xfrm>
            <a:off x="7356715" y="2737749"/>
            <a:ext cx="1533656" cy="210258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FLAP DISAGREE ON SMYD </a:t>
            </a:r>
            <a:endParaRPr lang="en-GB" dirty="0"/>
          </a:p>
          <a:p>
            <a:pPr algn="ctr"/>
            <a:endParaRPr lang="en-ID" dirty="0"/>
          </a:p>
        </p:txBody>
      </p:sp>
      <p:sp>
        <p:nvSpPr>
          <p:cNvPr id="8" name="Oval 7"/>
          <p:cNvSpPr/>
          <p:nvPr/>
        </p:nvSpPr>
        <p:spPr>
          <a:xfrm>
            <a:off x="37431" y="5081869"/>
            <a:ext cx="1393165" cy="80519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Flap Broken</a:t>
            </a:r>
            <a:endParaRPr lang="en-ID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681408" y="2562972"/>
            <a:ext cx="108012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480206" y="4947236"/>
            <a:ext cx="2232247" cy="11591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/>
              <a:t>Ulir</a:t>
            </a:r>
            <a:r>
              <a:rPr lang="en-GB" dirty="0"/>
              <a:t>/jackscrew </a:t>
            </a:r>
            <a:r>
              <a:rPr lang="en-GB" dirty="0" err="1"/>
              <a:t>patah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536818" y="3922354"/>
            <a:ext cx="1080120" cy="1024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761528" y="5027526"/>
            <a:ext cx="1736087" cy="8604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Torque tube not connect</a:t>
            </a:r>
            <a:endParaRPr lang="en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57200"/>
          </a:xfrm>
        </p:spPr>
        <p:txBody>
          <a:bodyPr/>
          <a:lstStyle/>
          <a:p>
            <a:r>
              <a:rPr lang="en-GB" dirty="0"/>
              <a:t>3.3 </a:t>
            </a:r>
            <a:r>
              <a:rPr lang="en-US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PENGUJIAN AWAL</a:t>
            </a:r>
            <a:br>
              <a:rPr lang="en-ID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5" y="1340768"/>
            <a:ext cx="8229600" cy="4858327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4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Pengujian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awal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system flap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berdasarkan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FIM chapter 22-23  Task 806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pengujian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Trailing Edge Limit Switch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742950" lvl="1" indent="-285750" algn="just">
              <a:lnSpc>
                <a:spcPts val="1400"/>
              </a:lnSpc>
              <a:buFont typeface="+mj-lt"/>
              <a:buAutoNum type="alphaLcPeriod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Menekan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tombol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i="1" kern="100" dirty="0">
                <a:effectLst/>
                <a:latin typeface="Times New Roman" panose="02020603050405020304" pitchFamily="18" charset="0"/>
              </a:rPr>
              <a:t>MENU 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pada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komputer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SMYD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742950" lvl="1" indent="-285750" algn="just">
              <a:lnSpc>
                <a:spcPts val="1400"/>
              </a:lnSpc>
              <a:buFont typeface="+mj-lt"/>
              <a:buAutoNum type="alphaLcPeriod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Tekan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tombol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kebawah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sampai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pada GROUND TEST?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muncul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742950" lvl="1" indent="-285750" algn="just">
              <a:lnSpc>
                <a:spcPts val="1400"/>
              </a:lnSpc>
              <a:buFont typeface="+mj-lt"/>
              <a:buAutoNum type="alphaLcPeriod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Tekan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tombol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YES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742950" lvl="1" indent="-285750" algn="just">
              <a:lnSpc>
                <a:spcPts val="1400"/>
              </a:lnSpc>
              <a:buFont typeface="+mj-lt"/>
              <a:buAutoNum type="alphaLcPeriod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Kemudian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muncul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DISCRATE INPUT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742950" lvl="1" indent="-285750" algn="just">
              <a:lnSpc>
                <a:spcPts val="1400"/>
              </a:lnSpc>
              <a:buFont typeface="+mj-lt"/>
              <a:buAutoNum type="alphaLcPeriod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Tekan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tombol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YES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742950" lvl="1" indent="-285750" algn="just">
              <a:lnSpc>
                <a:spcPts val="1400"/>
              </a:lnSpc>
              <a:buFont typeface="+mj-lt"/>
              <a:buAutoNum type="alphaLcPeriod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Tekan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tombol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kebawah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sampai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menemukan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FLAP UP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muncul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di display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742950" lvl="1" indent="-285750" algn="just">
              <a:buFont typeface="+mj-lt"/>
              <a:buAutoNum type="alphaL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Jika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posisi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berada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di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bawah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UP dan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tidak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sama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posisi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actual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maka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lakukan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Trailing Edge Limit Switch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266700" algn="just"/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Pengujian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kedua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system flap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berdasarkan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FIM chapter 22-23 TASK 806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pengujian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l">
              <a:lnSpc>
                <a:spcPts val="1400"/>
              </a:lnSpc>
              <a:buFont typeface="+mj-lt"/>
              <a:buAutoNum type="alphaLcParenR"/>
            </a:pP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Menekan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1" kern="100" dirty="0" err="1">
                <a:effectLst/>
                <a:latin typeface="Times New Roman" panose="02020603050405020304" pitchFamily="18" charset="0"/>
              </a:rPr>
              <a:t>tombol</a:t>
            </a:r>
            <a:r>
              <a:rPr lang="en-US" sz="1400" b="1" kern="100" dirty="0">
                <a:effectLst/>
                <a:latin typeface="Times New Roman" panose="02020603050405020304" pitchFamily="18" charset="0"/>
              </a:rPr>
              <a:t> MENU pada computer SMYD</a:t>
            </a:r>
            <a:endParaRPr lang="en-ID" sz="1400" b="1" kern="100" dirty="0">
              <a:effectLst/>
              <a:latin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tombol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kebawah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sampai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GROUND TEST?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tombol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YES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Kemudian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kebawah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sampai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ANALOG INPUT?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tombol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YES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kebawah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sampai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DET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INVALID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Jika FLAP INVALID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maka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lakukan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266700" algn="just"/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Setelah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pengetesan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INVALID dan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sesuai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FIM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maka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panduan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Aircraft Maintenance Manual chapter 22</a:t>
            </a:r>
            <a:endParaRPr lang="en-ID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35" y="980728"/>
            <a:ext cx="8229600" cy="457200"/>
          </a:xfrm>
        </p:spPr>
        <p:txBody>
          <a:bodyPr/>
          <a:lstStyle/>
          <a:p>
            <a:r>
              <a:rPr lang="en-GB" dirty="0"/>
              <a:t>3.4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IDENTIFIKASI PART</a:t>
            </a:r>
            <a:br>
              <a:rPr lang="en-ID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mengetahui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 Number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diperlukan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dokumen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lain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IPC (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Ilustrated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 Catalog)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chapter 27-58-01-02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5" y="2348879"/>
            <a:ext cx="2521659" cy="38502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143760"/>
            <a:ext cx="2521659" cy="42176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94047" y="3383019"/>
            <a:ext cx="3796465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457200"/>
          </a:xfrm>
        </p:spPr>
        <p:txBody>
          <a:bodyPr/>
          <a:lstStyle/>
          <a:p>
            <a:r>
              <a:rPr lang="en-GB" dirty="0"/>
              <a:t>3.5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 PART DAN TEST</a:t>
            </a:r>
            <a:br>
              <a:rPr lang="en-ID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66700" algn="l"/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part/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komponen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menggunakan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dokumen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Aircraft Maintenance Manual Procedure Practice chapter 27-58-01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akses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lokasi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di flap fairing support no 1.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266700" algn="l"/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Setelah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selesai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maka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Langkah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selanjutnya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pengujian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ulang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sesuai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maintenance manual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sehingga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Flap Disagree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tidak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muncul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Kembali pada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4344" y="3500232"/>
            <a:ext cx="2770093" cy="26276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94006" y="3376886"/>
            <a:ext cx="2770095" cy="287432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35" y="980728"/>
            <a:ext cx="8229600" cy="457200"/>
          </a:xfrm>
        </p:spPr>
        <p:txBody>
          <a:bodyPr/>
          <a:lstStyle/>
          <a:p>
            <a:r>
              <a:rPr lang="en-GB" dirty="0"/>
              <a:t>4. 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Kesimpulan</a:t>
            </a:r>
            <a:br>
              <a:rPr lang="en-ID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Flap disagree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kondisi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dimana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kanan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kiri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tidak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sama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digerakkan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setelah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digerakkan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membahayakan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keselamatan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keamanan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dalam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penerbangan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Berdasarkan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analisis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data,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penyebab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bisa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disebabkan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oleh flap limit switch, flap position transmitter dan wiring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Flap disagree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ditunjukkan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aktual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di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data pada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komputer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SMYD, dan data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komputer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FSEU.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menangani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menggunakan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maintenance manual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manufaktur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seperti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Aircraft Maintenance Manual, Fault Isolation Manual dan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Ilustrated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 Catalog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urutan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proses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identifikasi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identifikasi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part,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pengetesan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ulang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sehingga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diketahui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bekerja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dalam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kondisi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normal.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Setelah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pengetesan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selesai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bisa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terbang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aman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tanpa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Daftar Pustaka</a:t>
            </a:r>
            <a:endParaRPr lang="id-ID"/>
          </a:p>
        </p:txBody>
      </p:sp>
      <p:sp>
        <p:nvSpPr>
          <p:cNvPr id="3" name="TextBox 2"/>
          <p:cNvSpPr txBox="1"/>
          <p:nvPr/>
        </p:nvSpPr>
        <p:spPr>
          <a:xfrm>
            <a:off x="457200" y="1556792"/>
            <a:ext cx="764319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Boeing 737-6/7/8/9 ER Aircraft Maintenance Manual (AMM) ATA Chapter Subtask 27-51-00 Trailing Edge Flap.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Boeing 737-6/7/8/9 ER Aircraft Maintenance Manual (AMM) ATA Chapter Subtask 29-10-00 General Description Main Hydraulic System.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Boeing 737-6/7/8/9 ER Fault Isolation Manual (FIM) ATA Chapter 22-23 Tasks 805-806 Flap </a:t>
            </a:r>
            <a:r>
              <a:rPr lang="en-US" sz="1800" i="1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Discrate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error-Fault Isolation.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Professor </a:t>
            </a:r>
            <a:r>
              <a:rPr lang="en-US" sz="1800" i="1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Mr.D.Rajkumar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M.E. (2021). DESIGN AND AERODYNAMICS ANALYSIS OF PLANE FLAPS, International Advanced Research Journal in Science, Engineering and Technology, DOI: 10.17148/IARJSET.2021.8595.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r>
              <a:rPr lang="en-US" sz="1800" i="1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Zhiyuan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 Hu, (2021), A New Study on the Gap </a:t>
            </a:r>
            <a:r>
              <a:rPr lang="en-US" sz="1800" i="1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Efect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of an Airfoil with Active Flap Control Based on the Overset Grid Method, International Journal of Aeronautical and Space Sciences, DOI: 10.17148/IARJSET.2021.8595. 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r>
              <a:rPr lang="en-US" sz="18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Boeing 737-6/7/8/9 ER Aircraft Maintenance Manual (AMM) ATA Chapter subtask 27-51-00 System Description Section</a:t>
            </a: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 algn="just">
              <a:spcBef>
                <a:spcPts val="400"/>
              </a:spcBef>
              <a:spcAft>
                <a:spcPts val="400"/>
              </a:spcAft>
              <a:buSzPts val="1050"/>
              <a:buFont typeface="Times New Roman" panose="02020603050405020304" pitchFamily="18" charset="0"/>
              <a:buAutoNum type="arabicPeriod"/>
              <a:tabLst>
                <a:tab pos="228600" algn="l"/>
              </a:tabLst>
            </a:pPr>
            <a:endParaRPr lang="en-ID" dirty="0"/>
          </a:p>
        </p:txBody>
      </p:sp>
    </p:spTree>
  </p:cSld>
  <p:clrMapOvr>
    <a:masterClrMapping/>
  </p:clrMapOvr>
  <p:transition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457200"/>
          </a:xfrm>
        </p:spPr>
        <p:txBody>
          <a:bodyPr>
            <a:noAutofit/>
          </a:bodyPr>
          <a:lstStyle/>
          <a:p>
            <a:pPr algn="ctr"/>
            <a:r>
              <a:rPr lang="en-US" sz="5000" b="1"/>
              <a:t>THANK YOU</a:t>
            </a:r>
            <a:endParaRPr lang="id-ID" sz="5000" b="1"/>
          </a:p>
        </p:txBody>
      </p:sp>
      <p:sp>
        <p:nvSpPr>
          <p:cNvPr id="3" name="TextBox 2"/>
          <p:cNvSpPr txBox="1"/>
          <p:nvPr/>
        </p:nvSpPr>
        <p:spPr>
          <a:xfrm>
            <a:off x="0" y="42672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Bahnschrift Light" panose="020B0502040204020203" pitchFamily="34" charset="0"/>
              </a:rPr>
              <a:t>Soni Dora </a:t>
            </a:r>
            <a:r>
              <a:rPr lang="id-ID" sz="1500" b="1" dirty="0">
                <a:latin typeface="Bahnschrift Light" panose="020B0502040204020203" pitchFamily="34" charset="0"/>
              </a:rPr>
              <a:t>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3412332031</a:t>
            </a:r>
            <a:r>
              <a:rPr lang="id-ID" sz="1500" b="1" dirty="0">
                <a:latin typeface="Bahnschrift Light" panose="020B0502040204020203" pitchFamily="34" charset="0"/>
              </a:rPr>
              <a:t>)</a:t>
            </a:r>
            <a:endParaRPr lang="en-US" sz="1500" dirty="0">
              <a:latin typeface="Bahnschrift Light" panose="020B0502040204020203" pitchFamily="34" charset="0"/>
            </a:endParaRPr>
          </a:p>
          <a:p>
            <a:pPr algn="ctr"/>
            <a:r>
              <a:rPr lang="en-US" sz="1500" dirty="0">
                <a:latin typeface="Bahnschrift Light" panose="020B0502040204020203" pitchFamily="34" charset="0"/>
              </a:rPr>
              <a:t>Email: Sonidora4@gmail.com</a:t>
            </a:r>
            <a:endParaRPr lang="en-US" sz="1500" dirty="0">
              <a:solidFill>
                <a:srgbClr val="0070C0"/>
              </a:solidFill>
              <a:latin typeface="Bahnschrift Light" panose="020B0502040204020203" pitchFamily="34" charset="0"/>
            </a:endParaRPr>
          </a:p>
          <a:p>
            <a:pPr algn="ctr"/>
            <a:r>
              <a:rPr lang="en-US" sz="1500" b="1" dirty="0">
                <a:latin typeface="Bahnschrift Light" panose="020B0502040204020203" pitchFamily="34" charset="0"/>
              </a:rPr>
              <a:t>Contact (Hp): 085780497969</a:t>
            </a:r>
            <a:endParaRPr lang="id-ID" sz="1500" dirty="0">
              <a:solidFill>
                <a:srgbClr val="0070C0"/>
              </a:solidFill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  <a:t>1.0. </a:t>
            </a:r>
            <a:r>
              <a:rPr lang="en-GB" sz="2300" dirty="0" err="1">
                <a:latin typeface="Arial" panose="020B0604020202020204" pitchFamily="34" charset="0"/>
                <a:cs typeface="Arial" panose="020B0604020202020204" pitchFamily="34" charset="0"/>
              </a:rPr>
              <a:t>Pendahuluan</a:t>
            </a:r>
            <a:endParaRPr lang="en-ID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760" y="1603040"/>
            <a:ext cx="4433664" cy="3970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6887" y="1655351"/>
            <a:ext cx="4440520" cy="3859306"/>
          </a:xfrm>
          <a:prstGeom prst="rect">
            <a:avLst/>
          </a:prstGeom>
        </p:spPr>
      </p:pic>
      <p:sp>
        <p:nvSpPr>
          <p:cNvPr id="9" name="Rectangle: Rounded Corners 8"/>
          <p:cNvSpPr/>
          <p:nvPr/>
        </p:nvSpPr>
        <p:spPr>
          <a:xfrm>
            <a:off x="827584" y="5949280"/>
            <a:ext cx="2952328" cy="313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1.0 Computer SMYD</a:t>
            </a:r>
            <a:endParaRPr lang="en-ID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: Rounded Corners 9"/>
          <p:cNvSpPr/>
          <p:nvPr/>
        </p:nvSpPr>
        <p:spPr>
          <a:xfrm>
            <a:off x="5220072" y="5949280"/>
            <a:ext cx="2808312" cy="313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1.1 Flap </a:t>
            </a:r>
            <a:r>
              <a:rPr lang="en-GB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positon</a:t>
            </a:r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indicator</a:t>
            </a:r>
            <a:endParaRPr lang="en-ID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811560"/>
            <a:ext cx="8229600" cy="457200"/>
          </a:xfrm>
        </p:spPr>
        <p:txBody>
          <a:bodyPr/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2.0.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Dasar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Teori</a:t>
            </a:r>
            <a:endParaRPr lang="id-ID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3480420"/>
            <a:ext cx="4248472" cy="2705472"/>
          </a:xfrm>
          <a:prstGeom prst="rect">
            <a:avLst/>
          </a:prstGeom>
        </p:spPr>
      </p:pic>
      <p:sp>
        <p:nvSpPr>
          <p:cNvPr id="5" name="Rectangle: Rounded Corners 4"/>
          <p:cNvSpPr/>
          <p:nvPr/>
        </p:nvSpPr>
        <p:spPr>
          <a:xfrm>
            <a:off x="4572000" y="1371600"/>
            <a:ext cx="4248472" cy="421764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Fungsi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utama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adalah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meningkatkan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lift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gaya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angkat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 yang sangat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penting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lepas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landas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Selain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itu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flap juga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berfungsi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meningkatkan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drag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hambatan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udara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 yang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dibutuhkan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mendarat</a:t>
            </a:r>
            <a:endParaRPr lang="en-US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US" sz="14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Flap pada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Boeing 737-900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digerakkan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oleh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sistem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hidrolik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tekanan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3000 psi,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sumber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tenaga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sistem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hidrolik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berasal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Electrical Motor Driven Pump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(EMDP)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Segoe UI" panose="020B0502040204020203" pitchFamily="34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pompa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digerakkan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oleh motor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listrik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memompa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cairan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hidrolik</a:t>
            </a:r>
            <a:r>
              <a:rPr lang="en-US" sz="1400" kern="1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selain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itu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tenaga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hidrolik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juga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berasal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Engine Driven Pump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(EDP)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pompa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terpasang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di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poros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putaran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mesin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akan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memompa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engine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4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beroperasi</a:t>
            </a:r>
            <a:endParaRPr lang="en-ID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3" y="1189580"/>
            <a:ext cx="3769826" cy="21880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GB"/>
              <a:t>3.0 Metodologi</a:t>
            </a:r>
            <a:endParaRPr lang="en-US" altLang="en-GB"/>
          </a:p>
        </p:txBody>
      </p:sp>
      <p:pic>
        <p:nvPicPr>
          <p:cNvPr id="7" name="image4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1764030" y="1675765"/>
            <a:ext cx="5175885" cy="45231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60" y="986790"/>
            <a:ext cx="7869555" cy="5715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just">
              <a:lnSpc>
                <a:spcPts val="1400"/>
              </a:lnSpc>
            </a:pPr>
            <a:r>
              <a:rPr lang="en-US" b="1" kern="100" dirty="0">
                <a:effectLst/>
                <a:latin typeface="Times New Roman" panose="02020603050405020304" pitchFamily="18" charset="0"/>
              </a:rPr>
              <a:t>1.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Studi</a:t>
            </a:r>
            <a:r>
              <a:rPr lang="en-US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Lapangan</a:t>
            </a:r>
            <a:r>
              <a:rPr lang="en-US" b="1" kern="100" dirty="0">
                <a:effectLst/>
                <a:latin typeface="Times New Roman" panose="02020603050405020304" pitchFamily="18" charset="0"/>
              </a:rPr>
              <a:t>.</a:t>
            </a:r>
            <a:endParaRPr lang="en-ID" b="1" kern="100" dirty="0"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Studi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lapangan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merupakan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tahap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awal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dalam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mencari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topik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diangkat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kedalam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tugas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akhir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penulis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Pada proses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penulis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melakukan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observasi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secara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langsung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khususnya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Boeing 737-900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registrasi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PK-LHR yang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sedang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melaksanakan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maintenance dan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menelusuri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berbagai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permasalahan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dialami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oleh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endParaRPr lang="en-ID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ID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r>
              <a:rPr lang="en-US" b="1" kern="100" dirty="0">
                <a:effectLst/>
                <a:latin typeface="Times New Roman" panose="02020603050405020304" pitchFamily="18" charset="0"/>
              </a:rPr>
              <a:t>2.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Identifikasi</a:t>
            </a:r>
            <a:r>
              <a:rPr lang="en-US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Masalah</a:t>
            </a:r>
            <a:endParaRPr lang="en-ID" b="1" kern="100" dirty="0"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Selama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proses maintenance</a:t>
            </a:r>
            <a:r>
              <a:rPr lang="en-US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inspeksi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sesuai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batasan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komponen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berdasarkan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dokumen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program maintenance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inspeksi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ditemukan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beberapa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permasalahan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salah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satunya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adalah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kasus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terjadi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di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komputer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SMYD. Hal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terlihat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ketika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sedang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melaksanakan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inspeksi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dan Bite Test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komputer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SMYD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endParaRPr lang="en-ID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endParaRPr lang="en-ID" kern="1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r>
              <a:rPr lang="en-US" b="1" kern="100" dirty="0">
                <a:effectLst/>
                <a:latin typeface="Times New Roman" panose="02020603050405020304" pitchFamily="18" charset="0"/>
              </a:rPr>
              <a:t>3.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Studi</a:t>
            </a:r>
            <a:r>
              <a:rPr lang="en-US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Literatur</a:t>
            </a:r>
            <a:endParaRPr lang="en-ID" b="1" kern="100" dirty="0"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Pada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temuan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diperlukan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mengetahui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penyebab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cara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penanganan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tepat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agar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berfungsi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baik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Studi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literatur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mencari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serta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mengumpulkan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informasi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data pada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kasus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berdasarkan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referensi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Aircraft Maintenance Manual (AMM) Boeing 737-900, Fault Isolation Manual (FIM)</a:t>
            </a:r>
            <a:r>
              <a:rPr lang="en-ID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endParaRPr lang="en-ID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endParaRPr lang="en-ID" kern="1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r>
              <a:rPr lang="en-US" b="1" kern="100" dirty="0">
                <a:effectLst/>
                <a:latin typeface="Times New Roman" panose="02020603050405020304" pitchFamily="18" charset="0"/>
              </a:rPr>
              <a:t>4.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Studi</a:t>
            </a:r>
            <a:r>
              <a:rPr lang="en-US" b="1" kern="100" dirty="0">
                <a:effectLst/>
                <a:latin typeface="Times New Roman" panose="02020603050405020304" pitchFamily="18" charset="0"/>
              </a:rPr>
              <a:t> </a:t>
            </a:r>
            <a:r>
              <a:rPr lang="en-US" b="1" kern="100" dirty="0" err="1">
                <a:effectLst/>
                <a:latin typeface="Times New Roman" panose="02020603050405020304" pitchFamily="18" charset="0"/>
              </a:rPr>
              <a:t>Observasi</a:t>
            </a:r>
            <a:endParaRPr lang="en-ID" b="1" kern="100" dirty="0"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Penanganan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kasus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tidak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hanya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mengacu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</a:t>
            </a:r>
            <a:r>
              <a:rPr lang="en-US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maintenance manual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Boeing 737-900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saja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tetapi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juga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melakukan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observasi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mencari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data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informasi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tambahan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menanyakan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langsung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melakukan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konsultasi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kepada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engineer yang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sudah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berpengalaman</a:t>
            </a:r>
            <a:r>
              <a:rPr lang="en-US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endParaRPr lang="en-ID" kern="1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endParaRPr lang="en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908720"/>
            <a:ext cx="8496944" cy="6457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ts val="1400"/>
              </a:lnSpc>
            </a:pPr>
            <a:r>
              <a:rPr lang="en-US" sz="1600" b="1" kern="100" dirty="0">
                <a:effectLst/>
                <a:latin typeface="Times New Roman" panose="02020603050405020304" pitchFamily="18" charset="0"/>
              </a:rPr>
              <a:t>5. </a:t>
            </a:r>
            <a:r>
              <a:rPr lang="en-US" sz="1600" b="1" kern="100" dirty="0" err="1">
                <a:effectLst/>
                <a:latin typeface="Times New Roman" panose="02020603050405020304" pitchFamily="18" charset="0"/>
              </a:rPr>
              <a:t>Pengolahan</a:t>
            </a:r>
            <a:r>
              <a:rPr lang="en-US" sz="1600" b="1" kern="100" dirty="0">
                <a:effectLst/>
                <a:latin typeface="Times New Roman" panose="02020603050405020304" pitchFamily="18" charset="0"/>
              </a:rPr>
              <a:t> Data</a:t>
            </a:r>
            <a:endParaRPr lang="en-ID" sz="1600" b="1" kern="100" dirty="0">
              <a:effectLst/>
              <a:latin typeface="Times New Roman" panose="02020603050405020304" pitchFamily="18" charset="0"/>
            </a:endParaRPr>
          </a:p>
          <a:p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serangkaian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penelusuran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faktor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penyebab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ditemukan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inti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permasalahan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menyebabkan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disagree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Flap position transmitter yang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rusak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ditangani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cara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mengganti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/replacement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satu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unit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flap position transmitter 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engan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hal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menghindari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mencegah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berbagai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kemungkinan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buruk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akan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terjadi</a:t>
            </a:r>
            <a:r>
              <a:rPr lang="en-ID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</a:t>
            </a:r>
            <a:r>
              <a:rPr lang="en-ID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pesawat</a:t>
            </a:r>
            <a:endParaRPr lang="en-ID" sz="16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endParaRPr lang="en-US" sz="1600" b="1" kern="100" dirty="0">
              <a:effectLst/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US" sz="1600" b="1" kern="100" dirty="0">
                <a:effectLst/>
                <a:latin typeface="Times New Roman" panose="02020603050405020304" pitchFamily="18" charset="0"/>
              </a:rPr>
              <a:t>6. </a:t>
            </a:r>
            <a:r>
              <a:rPr lang="en-US" sz="1600" b="1" kern="100" dirty="0" err="1">
                <a:effectLst/>
                <a:latin typeface="Times New Roman" panose="02020603050405020304" pitchFamily="18" charset="0"/>
              </a:rPr>
              <a:t>Rektifikasi</a:t>
            </a:r>
            <a:endParaRPr lang="en-ID" sz="1600" b="1" kern="100" dirty="0"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Rektifikasi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merupakan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proses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perbaikan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komponen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flap position transmitter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berupa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pergantian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replacement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).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Prosedur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replacement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komponen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dilihat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di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Aircraft Maintenance Manual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bagian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removal/installation Flap position transmitter</a:t>
            </a:r>
            <a:endParaRPr lang="en-US" sz="1600" i="1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endParaRPr lang="en-US" sz="1600" i="1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r>
              <a:rPr lang="en-US" sz="1600" b="1" kern="100" dirty="0">
                <a:effectLst/>
                <a:latin typeface="Times New Roman" panose="02020603050405020304" pitchFamily="18" charset="0"/>
              </a:rPr>
              <a:t>7. Test/Adjustment</a:t>
            </a:r>
            <a:endParaRPr lang="en-ID" sz="1600" b="1" kern="100" dirty="0">
              <a:effectLst/>
              <a:latin typeface="Times New Roman" panose="02020603050405020304" pitchFamily="18" charset="0"/>
            </a:endParaRPr>
          </a:p>
          <a:p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Setelah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melakukan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penanganan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pada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kasus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dilaksanakan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pengetesan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terhadap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Flap position transmitter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memastikan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kembali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apakah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sudah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berfungsi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normal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masih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permasalahan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lain yang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perlu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maintenance.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Terdapat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dua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kategori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untuk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memastikan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apakah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perlu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pengecekan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ulang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yaitu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satisfied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berarti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sistem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sudah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tidak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permalasahan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lagi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dikatakan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laik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not satisfied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yang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berarti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sistem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masih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memiliki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permasalahan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lain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sehingga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harus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dilakukan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identifikasi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kembali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hingga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komponen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dapat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dikatakan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satisfied</a:t>
            </a:r>
            <a:endParaRPr lang="en-US" sz="1600" i="1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US" sz="1600" i="1" kern="1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algn="just">
              <a:lnSpc>
                <a:spcPts val="1400"/>
              </a:lnSpc>
            </a:pPr>
            <a:r>
              <a:rPr lang="en-US" sz="1600" b="1" kern="100" dirty="0">
                <a:effectLst/>
                <a:latin typeface="Times New Roman" panose="02020603050405020304" pitchFamily="18" charset="0"/>
              </a:rPr>
              <a:t>8. </a:t>
            </a:r>
            <a:r>
              <a:rPr lang="en-US" sz="1600" b="1" kern="100" dirty="0" err="1">
                <a:effectLst/>
                <a:latin typeface="Times New Roman" panose="02020603050405020304" pitchFamily="18" charset="0"/>
              </a:rPr>
              <a:t>Selesai</a:t>
            </a:r>
            <a:endParaRPr lang="en-ID" sz="1600" b="1" kern="100" dirty="0">
              <a:latin typeface="Times New Roman" panose="02020603050405020304" pitchFamily="18" charset="0"/>
            </a:endParaRPr>
          </a:p>
          <a:p>
            <a:pPr lvl="0" algn="just">
              <a:lnSpc>
                <a:spcPts val="1400"/>
              </a:lnSpc>
            </a:pP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Setelah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penulis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menyelesaikan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tahapan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tahapan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penelitian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mulai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dari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studi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lapangan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identifikasi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masalah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studi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literatur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studi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observasi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pengolahan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data,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rektifikasi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dan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tes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/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adjustment,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tahapan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terakhir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adalah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memastikan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bahwa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sistem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tersebut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sudah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i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satisfied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atau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sudah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berfungsi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600" kern="1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dengan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normal.</a:t>
            </a:r>
            <a:endParaRPr lang="en-ID" sz="16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US" i="1" kern="1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266700" algn="just"/>
            <a:endParaRPr lang="en-ID" sz="1800" kern="1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35" y="1052736"/>
            <a:ext cx="8238565" cy="318864"/>
          </a:xfrm>
        </p:spPr>
        <p:txBody>
          <a:bodyPr/>
          <a:lstStyle/>
          <a:p>
            <a:r>
              <a:rPr lang="en-GB" dirty="0"/>
              <a:t>3 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ANALISA DAN DATA PEMBAHASAN</a:t>
            </a:r>
            <a:br>
              <a:rPr lang="en-ID" sz="1800" kern="1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47674" y="1196752"/>
          <a:ext cx="8444805" cy="488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66"/>
                <a:gridCol w="1500935"/>
                <a:gridCol w="1330039"/>
                <a:gridCol w="1489506"/>
                <a:gridCol w="3240359"/>
              </a:tblGrid>
              <a:tr h="658079">
                <a:tc>
                  <a:txBody>
                    <a:bodyPr/>
                    <a:lstStyle/>
                    <a:p>
                      <a:r>
                        <a:rPr lang="en-GB" dirty="0"/>
                        <a:t>TAHUN</a:t>
                      </a:r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BULAN</a:t>
                      </a:r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REGISTRASI</a:t>
                      </a:r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LOKASI</a:t>
                      </a:r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DESKRIPSI</a:t>
                      </a:r>
                      <a:endParaRPr lang="en-ID" dirty="0"/>
                    </a:p>
                  </a:txBody>
                  <a:tcPr/>
                </a:tc>
              </a:tr>
              <a:tr h="782081">
                <a:tc>
                  <a:txBody>
                    <a:bodyPr/>
                    <a:lstStyle/>
                    <a:p>
                      <a:r>
                        <a:rPr lang="en-GB" sz="1400" dirty="0"/>
                        <a:t>2023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AGUSTUS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PK-LFG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SURABAYA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FLAP INDICATOR SPLIT WHEN THE INDICATOR ON FLAP UP POSITION, ON THE GROUND AND INFLIGHT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SEPTEMBER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PK-LGP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PONTIANAK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 FLAP ON APROACH FLAP LEVEL SELECTED ON 30 INDICATOR STOP AT 25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658079"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OKTOBER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PK-BGR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CENGKARENG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 FLAP ON APROACH FLAP LEVEL SELECTED ON 30 INDICATOR STOP AT 25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376045"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NOVEMBER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PK-LHT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SURABAYA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FLAP STUCK 15,FSEU BITE MSG “TE FLAP SNSOR DIS”.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376045"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DESEMBER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PK-LFY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SURABAYA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FLAP DISAGREE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376045">
                <a:tc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DESEMBER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PK-LFF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BATAM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FLAPS POSITION INDICATOR HAS NEEDLES SPLIT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548680"/>
          <a:ext cx="8384399" cy="594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349"/>
                <a:gridCol w="1887748"/>
                <a:gridCol w="1176110"/>
                <a:gridCol w="2112596"/>
                <a:gridCol w="2112596"/>
              </a:tblGrid>
              <a:tr h="459735">
                <a:tc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</a:tr>
              <a:tr h="888131">
                <a:tc>
                  <a:txBody>
                    <a:bodyPr/>
                    <a:lstStyle/>
                    <a:p>
                      <a:r>
                        <a:rPr lang="en-GB" sz="1400" dirty="0"/>
                        <a:t>2024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JANUARI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PK-LPJ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TERNATE 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DAILY CHECK  FOUND FLAPS STUCK AT 1⁰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1289222">
                <a:tc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FEBRUARI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PK-BGZ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CENGKARENG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FINAL APPROACH LE FLAPS TRANSIT LIGHT ILLUMINATED AND TRAILING EDGE FLAP INDICATOR STUCK AT 25’C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8881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MARET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PK-LFS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DENPASAR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FLAP  POSITION INDICATOR NEEDLE’S NOT ON CORRECT POSITION </a:t>
                      </a:r>
                      <a:endParaRPr lang="en-ID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D" sz="1400" dirty="0"/>
                    </a:p>
                  </a:txBody>
                  <a:tcPr/>
                </a:tc>
              </a:tr>
              <a:tr h="209140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APRIL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PK-LPJ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BANJARMASIN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PREFLIGHT FOUND INDIKATOR FLAP NOT PROPER UP POSITION, PERFORMED OPERATIONAL FLAP TO 40 C/O FOR THE FIRST TIME RESULT BOTH NEEDLE STUCK ON 35 RH CHECK ON LH IS 40 CAN’T UP POSITION</a:t>
                      </a:r>
                      <a:endParaRPr lang="en-ID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Content Placeholder 5"/>
          <p:cNvGraphicFramePr/>
          <p:nvPr>
            <p:ph idx="1"/>
          </p:nvPr>
        </p:nvGraphicFramePr>
        <p:xfrm>
          <a:off x="448235" y="1700531"/>
          <a:ext cx="8229600" cy="4598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9085</Words>
  <Application>WPS Presentation</Application>
  <PresentationFormat>On-screen Show (4:3)</PresentationFormat>
  <Paragraphs>237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SimSun</vt:lpstr>
      <vt:lpstr>Wingdings</vt:lpstr>
      <vt:lpstr>BankGothic Md BT</vt:lpstr>
      <vt:lpstr>Segoe Print</vt:lpstr>
      <vt:lpstr>Adobe Heiti Std R</vt:lpstr>
      <vt:lpstr>Bahnschrift Light</vt:lpstr>
      <vt:lpstr>Times New Roman</vt:lpstr>
      <vt:lpstr>Segoe UI</vt:lpstr>
      <vt:lpstr>Calibri</vt:lpstr>
      <vt:lpstr>Microsoft YaHei</vt:lpstr>
      <vt:lpstr>Arial Unicode MS</vt:lpstr>
      <vt:lpstr>Yu Gothic</vt:lpstr>
      <vt:lpstr>Office Theme</vt:lpstr>
      <vt:lpstr> STUDI KASUS PENYEBAB FLAP DISAGREE DI SMYD PESAWAT BOEING 737-900  </vt:lpstr>
      <vt:lpstr>1.0. Pendahuluan</vt:lpstr>
      <vt:lpstr>2.0. Dasar Teori</vt:lpstr>
      <vt:lpstr>PowerPoint 演示文稿</vt:lpstr>
      <vt:lpstr>PowerPoint 演示文稿</vt:lpstr>
      <vt:lpstr>PowerPoint 演示文稿</vt:lpstr>
      <vt:lpstr>3 ANALISA DAN DATA PEMBAHASAN </vt:lpstr>
      <vt:lpstr>PowerPoint 演示文稿</vt:lpstr>
      <vt:lpstr>PowerPoint 演示文稿</vt:lpstr>
      <vt:lpstr>3.1 OBSERVASI</vt:lpstr>
      <vt:lpstr>3.2 KEMUNGKINAN PENYEBAB (POSSIBLE CAUSE) </vt:lpstr>
      <vt:lpstr>3.2 KEMUNGKINAN PENYEBAB (POSSIBLE CAUSE)</vt:lpstr>
      <vt:lpstr>3.3 PENGUJIAN AWAL </vt:lpstr>
      <vt:lpstr>3.4 IDENTIFIKASI PART </vt:lpstr>
      <vt:lpstr>3.5 PERGANTIAN PART DAN TEST </vt:lpstr>
      <vt:lpstr>4. Kesimpulan </vt:lpstr>
      <vt:lpstr>Daftar Pustaka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Hendra</dc:creator>
  <cp:lastModifiedBy>google1582528940</cp:lastModifiedBy>
  <cp:revision>243</cp:revision>
  <cp:lastPrinted>2017-12-22T04:27:00Z</cp:lastPrinted>
  <dcterms:created xsi:type="dcterms:W3CDTF">2017-12-12T21:03:00Z</dcterms:created>
  <dcterms:modified xsi:type="dcterms:W3CDTF">2024-07-09T08:42:56Z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15CEF0CD1BDD4460B3AA95C70A05D066_12</vt:lpwstr>
  </property>
  <property fmtid="{D5CDD505-2E9C-101B-9397-08002B2CF9AE}" pid="3" name="KSOProductBuildVer">
    <vt:lpwstr>2057-12.2.0.17119</vt:lpwstr>
  </property>
</Properties>
</file>