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1" r:id="rId3"/>
    <p:sldId id="293" r:id="rId4"/>
    <p:sldId id="289" r:id="rId5"/>
    <p:sldId id="295" r:id="rId6"/>
    <p:sldId id="290" r:id="rId7"/>
    <p:sldId id="298" r:id="rId8"/>
    <p:sldId id="299" r:id="rId9"/>
    <p:sldId id="291" r:id="rId10"/>
    <p:sldId id="300" r:id="rId11"/>
    <p:sldId id="297" r:id="rId12"/>
    <p:sldId id="301" r:id="rId13"/>
    <p:sldId id="296" r:id="rId14"/>
    <p:sldId id="302" r:id="rId15"/>
    <p:sldId id="292" r:id="rId16"/>
    <p:sldId id="284" r:id="rId17"/>
    <p:sldId id="272" r:id="rId18"/>
  </p:sldIdLst>
  <p:sldSz cx="9144000" cy="6858000" type="screen4x3"/>
  <p:notesSz cx="7315200" cy="96012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AE1FC67-4194-479E-887E-AFB5E434BF01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2B528CA-9517-4AA8-B944-EBAFE8989B6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3902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3D9BD-D488-4EB3-A6BE-C40915F95D32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8A73-0F89-41E2-99FC-66A5ED946156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Snip Single Corner Rectangle 7"/>
          <p:cNvSpPr/>
          <p:nvPr userDrawn="1"/>
        </p:nvSpPr>
        <p:spPr>
          <a:xfrm flipV="1">
            <a:off x="0" y="1129551"/>
            <a:ext cx="2057400" cy="273423"/>
          </a:xfrm>
          <a:custGeom>
            <a:avLst/>
            <a:gdLst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571500 h 1143000"/>
              <a:gd name="connsiteX3" fmla="*/ 2209800 w 2209800"/>
              <a:gd name="connsiteY3" fmla="*/ 1143000 h 1143000"/>
              <a:gd name="connsiteX4" fmla="*/ 0 w 2209800"/>
              <a:gd name="connsiteY4" fmla="*/ 1143000 h 1143000"/>
              <a:gd name="connsiteX5" fmla="*/ 0 w 2209800"/>
              <a:gd name="connsiteY5" fmla="*/ 0 h 1143000"/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1143000 h 1143000"/>
              <a:gd name="connsiteX3" fmla="*/ 0 w 2209800"/>
              <a:gd name="connsiteY3" fmla="*/ 1143000 h 1143000"/>
              <a:gd name="connsiteX4" fmla="*/ 0 w 2209800"/>
              <a:gd name="connsiteY4" fmla="*/ 0 h 1143000"/>
              <a:gd name="connsiteX0" fmla="*/ 0 w 3124200"/>
              <a:gd name="connsiteY0" fmla="*/ 0 h 1143000"/>
              <a:gd name="connsiteX1" fmla="*/ 1638300 w 3124200"/>
              <a:gd name="connsiteY1" fmla="*/ 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606488 w 3124200"/>
              <a:gd name="connsiteY1" fmla="*/ 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743896 w 3124200"/>
              <a:gd name="connsiteY1" fmla="*/ 19911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4200" h="1143000">
                <a:moveTo>
                  <a:pt x="0" y="0"/>
                </a:moveTo>
                <a:lnTo>
                  <a:pt x="2743896" y="19911"/>
                </a:lnTo>
                <a:lnTo>
                  <a:pt x="3124200" y="1129553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Snip Single Corner Rectangle 7"/>
          <p:cNvSpPr/>
          <p:nvPr userDrawn="1"/>
        </p:nvSpPr>
        <p:spPr>
          <a:xfrm flipH="1">
            <a:off x="2051050" y="571500"/>
            <a:ext cx="7092949" cy="573293"/>
          </a:xfrm>
          <a:custGeom>
            <a:avLst/>
            <a:gdLst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571500 h 1143000"/>
              <a:gd name="connsiteX3" fmla="*/ 2209800 w 2209800"/>
              <a:gd name="connsiteY3" fmla="*/ 1143000 h 1143000"/>
              <a:gd name="connsiteX4" fmla="*/ 0 w 2209800"/>
              <a:gd name="connsiteY4" fmla="*/ 1143000 h 1143000"/>
              <a:gd name="connsiteX5" fmla="*/ 0 w 2209800"/>
              <a:gd name="connsiteY5" fmla="*/ 0 h 1143000"/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1143000 h 1143000"/>
              <a:gd name="connsiteX3" fmla="*/ 0 w 2209800"/>
              <a:gd name="connsiteY3" fmla="*/ 1143000 h 1143000"/>
              <a:gd name="connsiteX4" fmla="*/ 0 w 2209800"/>
              <a:gd name="connsiteY4" fmla="*/ 0 h 1143000"/>
              <a:gd name="connsiteX0" fmla="*/ 0 w 3124200"/>
              <a:gd name="connsiteY0" fmla="*/ 0 h 1143000"/>
              <a:gd name="connsiteX1" fmla="*/ 1638300 w 3124200"/>
              <a:gd name="connsiteY1" fmla="*/ 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606488 w 3124200"/>
              <a:gd name="connsiteY1" fmla="*/ 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34732 w 3124200"/>
              <a:gd name="connsiteY1" fmla="*/ 47625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71119 w 3124200"/>
              <a:gd name="connsiteY1" fmla="*/ 6350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50904 w 3124200"/>
              <a:gd name="connsiteY1" fmla="*/ 6350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91216 w 3124200"/>
              <a:gd name="connsiteY1" fmla="*/ 4445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47545 w 3124200"/>
              <a:gd name="connsiteY1" fmla="*/ 44451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90436 w 3124200"/>
              <a:gd name="connsiteY1" fmla="*/ 14066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37246 w 3124200"/>
              <a:gd name="connsiteY1" fmla="*/ 14066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03384 w 3124200"/>
              <a:gd name="connsiteY1" fmla="*/ 18813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6999"/>
              <a:gd name="connsiteY0" fmla="*/ 0 h 1143000"/>
              <a:gd name="connsiteX1" fmla="*/ 2903384 w 3126999"/>
              <a:gd name="connsiteY1" fmla="*/ 18813 h 1143000"/>
              <a:gd name="connsiteX2" fmla="*/ 3126999 w 3126999"/>
              <a:gd name="connsiteY2" fmla="*/ 1116892 h 1143000"/>
              <a:gd name="connsiteX3" fmla="*/ 0 w 3126999"/>
              <a:gd name="connsiteY3" fmla="*/ 1143000 h 1143000"/>
              <a:gd name="connsiteX4" fmla="*/ 0 w 3126999"/>
              <a:gd name="connsiteY4" fmla="*/ 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6999" h="1143000">
                <a:moveTo>
                  <a:pt x="0" y="0"/>
                </a:moveTo>
                <a:lnTo>
                  <a:pt x="2903384" y="18813"/>
                </a:lnTo>
                <a:lnTo>
                  <a:pt x="3126999" y="1116892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1" name="Picture 2" descr="D:\Kuliah\Profil\Contoh\LogoPoltek_statuta-png-300x250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-13447"/>
            <a:ext cx="1371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>
            <a:stCxn id="8" idx="1"/>
            <a:endCxn id="10" idx="1"/>
          </p:cNvCxnSpPr>
          <p:nvPr userDrawn="1"/>
        </p:nvCxnSpPr>
        <p:spPr>
          <a:xfrm flipV="1">
            <a:off x="1806956" y="580936"/>
            <a:ext cx="751318" cy="81727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 userDrawn="1"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/>
          <p:cNvSpPr txBox="1"/>
          <p:nvPr userDrawn="1"/>
        </p:nvSpPr>
        <p:spPr>
          <a:xfrm>
            <a:off x="30480" y="1114313"/>
            <a:ext cx="1950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>
                <a:solidFill>
                  <a:schemeClr val="accent6">
                    <a:lumMod val="60000"/>
                    <a:lumOff val="40000"/>
                  </a:schemeClr>
                </a:solidFill>
                <a:latin typeface="BankGothic Md BT" pitchFamily="34" charset="0"/>
                <a:ea typeface="Adobe Heiti Std R" pitchFamily="34" charset="-128"/>
              </a:rPr>
              <a:t>www.polibatam.ac.id</a:t>
            </a:r>
            <a:endParaRPr lang="id-ID" sz="1100" b="0" dirty="0">
              <a:solidFill>
                <a:schemeClr val="accent6">
                  <a:lumMod val="60000"/>
                  <a:lumOff val="40000"/>
                </a:schemeClr>
              </a:solidFill>
              <a:latin typeface="BankGothic Md BT" pitchFamily="34" charset="0"/>
              <a:ea typeface="Adobe Heiti Std R" pitchFamily="34" charset="-128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3048000" y="622272"/>
            <a:ext cx="52903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0">
                <a:solidFill>
                  <a:schemeClr val="accent6">
                    <a:lumMod val="60000"/>
                    <a:lumOff val="40000"/>
                  </a:schemeClr>
                </a:solidFill>
                <a:latin typeface="BankGothic Md BT" pitchFamily="34" charset="0"/>
                <a:ea typeface="Adobe Heiti Std R" pitchFamily="34" charset="-128"/>
              </a:rPr>
              <a:t>POLITEKNIK NEGERI BATAM</a:t>
            </a:r>
            <a:endParaRPr lang="id-ID" sz="2500" b="0">
              <a:solidFill>
                <a:schemeClr val="accent6">
                  <a:lumMod val="60000"/>
                  <a:lumOff val="40000"/>
                </a:schemeClr>
              </a:solidFill>
              <a:latin typeface="BankGothic Md BT" pitchFamily="34" charset="0"/>
              <a:ea typeface="Adobe Heiti Std R" pitchFamily="34" charset="-128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792442" y="1425714"/>
            <a:ext cx="61557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err="1">
                <a:solidFill>
                  <a:schemeClr val="tx1"/>
                </a:solidFill>
                <a:latin typeface="Bahnschrift Light" pitchFamily="34" charset="0"/>
              </a:rPr>
              <a:t>Laporan</a:t>
            </a:r>
            <a:r>
              <a:rPr lang="en-US" sz="3000" b="1" dirty="0">
                <a:solidFill>
                  <a:schemeClr val="tx1"/>
                </a:solidFill>
                <a:latin typeface="Bahnschrift Light" pitchFamily="34" charset="0"/>
              </a:rPr>
              <a:t> AKHIR (MS030)</a:t>
            </a:r>
            <a:endParaRPr lang="id-ID" sz="3000" b="1" dirty="0">
              <a:solidFill>
                <a:schemeClr val="tx1"/>
              </a:solidFill>
              <a:latin typeface="Bahnschrift Light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046516"/>
            <a:ext cx="7772400" cy="1524000"/>
          </a:xfrm>
          <a:noFill/>
        </p:spPr>
        <p:txBody>
          <a:bodyPr>
            <a:normAutofit/>
          </a:bodyPr>
          <a:lstStyle>
            <a:lvl1pPr algn="l">
              <a:defRPr sz="2700" b="1" baseline="0">
                <a:solidFill>
                  <a:schemeClr val="tx1"/>
                </a:solidFill>
                <a:latin typeface="Bahnschrift Light" pitchFamily="34" charset="0"/>
              </a:defRPr>
            </a:lvl1pPr>
          </a:lstStyle>
          <a:p>
            <a:r>
              <a:rPr lang="en-US" dirty="0" err="1"/>
              <a:t>Judul</a:t>
            </a:r>
            <a:r>
              <a:rPr lang="en-US" dirty="0"/>
              <a:t> </a:t>
            </a:r>
            <a:r>
              <a:rPr lang="en-US" dirty="0" err="1"/>
              <a:t>LaporanAkhir</a:t>
            </a:r>
            <a:endParaRPr lang="id-ID" dirty="0"/>
          </a:p>
        </p:txBody>
      </p:sp>
      <p:sp>
        <p:nvSpPr>
          <p:cNvPr id="21" name="Title 4"/>
          <p:cNvSpPr txBox="1">
            <a:spLocks/>
          </p:cNvSpPr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Bahnschrift Light" pitchFamily="34" charset="0"/>
                <a:ea typeface="+mj-ea"/>
                <a:cs typeface="+mj-cs"/>
              </a:defRPr>
            </a:lvl1pPr>
          </a:lstStyle>
          <a:p>
            <a:r>
              <a:rPr lang="en-US" sz="1600" b="1" dirty="0" err="1">
                <a:solidFill>
                  <a:schemeClr val="bg1"/>
                </a:solidFill>
              </a:rPr>
              <a:t>Tugas</a:t>
            </a:r>
            <a:r>
              <a:rPr lang="en-US" sz="1600" b="1" dirty="0">
                <a:solidFill>
                  <a:schemeClr val="bg1"/>
                </a:solidFill>
              </a:rPr>
              <a:t> Akhir (MS030) – Semester </a:t>
            </a:r>
            <a:r>
              <a:rPr lang="en-US" sz="1600" b="1" dirty="0" err="1">
                <a:solidFill>
                  <a:schemeClr val="bg1"/>
                </a:solidFill>
              </a:rPr>
              <a:t>Genap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Tahun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Ajaran</a:t>
            </a:r>
            <a:r>
              <a:rPr lang="en-US" sz="1600" b="1" dirty="0">
                <a:solidFill>
                  <a:schemeClr val="bg1"/>
                </a:solidFill>
              </a:rPr>
              <a:t> 2023/2024</a:t>
            </a:r>
            <a:endParaRPr lang="id-ID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90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619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389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92066"/>
            <a:ext cx="2209800" cy="38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457200"/>
          </a:xfrm>
        </p:spPr>
        <p:txBody>
          <a:bodyPr>
            <a:noAutofit/>
          </a:bodyPr>
          <a:lstStyle>
            <a:lvl1pPr algn="l">
              <a:defRPr sz="2500" b="1">
                <a:latin typeface="Bahnschrift Ligh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35" y="1600201"/>
            <a:ext cx="8229600" cy="4598894"/>
          </a:xfrm>
        </p:spPr>
        <p:txBody>
          <a:bodyPr/>
          <a:lstStyle>
            <a:lvl1pPr>
              <a:defRPr sz="2000">
                <a:latin typeface="Bahnschrift Light" pitchFamily="34" charset="0"/>
              </a:defRPr>
            </a:lvl1pPr>
            <a:lvl2pPr>
              <a:defRPr sz="2000">
                <a:latin typeface="Bahnschrift Light" pitchFamily="34" charset="0"/>
              </a:defRPr>
            </a:lvl2pPr>
            <a:lvl3pPr>
              <a:defRPr sz="1800">
                <a:latin typeface="Bahnschrift Light" pitchFamily="34" charset="0"/>
              </a:defRPr>
            </a:lvl3pPr>
            <a:lvl4pPr>
              <a:defRPr sz="1800">
                <a:latin typeface="Bahnschrift Light" pitchFamily="34" charset="0"/>
              </a:defRPr>
            </a:lvl4pPr>
            <a:lvl5pPr>
              <a:defRPr sz="1800">
                <a:latin typeface="Bahnschrift Light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11" name="Snip Single Corner Rectangle 7"/>
          <p:cNvSpPr/>
          <p:nvPr userDrawn="1"/>
        </p:nvSpPr>
        <p:spPr>
          <a:xfrm flipV="1">
            <a:off x="0" y="562587"/>
            <a:ext cx="2057400" cy="273423"/>
          </a:xfrm>
          <a:custGeom>
            <a:avLst/>
            <a:gdLst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571500 h 1143000"/>
              <a:gd name="connsiteX3" fmla="*/ 2209800 w 2209800"/>
              <a:gd name="connsiteY3" fmla="*/ 1143000 h 1143000"/>
              <a:gd name="connsiteX4" fmla="*/ 0 w 2209800"/>
              <a:gd name="connsiteY4" fmla="*/ 1143000 h 1143000"/>
              <a:gd name="connsiteX5" fmla="*/ 0 w 2209800"/>
              <a:gd name="connsiteY5" fmla="*/ 0 h 1143000"/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1143000 h 1143000"/>
              <a:gd name="connsiteX3" fmla="*/ 0 w 2209800"/>
              <a:gd name="connsiteY3" fmla="*/ 1143000 h 1143000"/>
              <a:gd name="connsiteX4" fmla="*/ 0 w 2209800"/>
              <a:gd name="connsiteY4" fmla="*/ 0 h 1143000"/>
              <a:gd name="connsiteX0" fmla="*/ 0 w 3124200"/>
              <a:gd name="connsiteY0" fmla="*/ 0 h 1143000"/>
              <a:gd name="connsiteX1" fmla="*/ 1638300 w 3124200"/>
              <a:gd name="connsiteY1" fmla="*/ 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606488 w 3124200"/>
              <a:gd name="connsiteY1" fmla="*/ 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743896 w 3124200"/>
              <a:gd name="connsiteY1" fmla="*/ 19911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4200" h="1143000">
                <a:moveTo>
                  <a:pt x="0" y="0"/>
                </a:moveTo>
                <a:lnTo>
                  <a:pt x="2743896" y="19911"/>
                </a:lnTo>
                <a:lnTo>
                  <a:pt x="3124200" y="1129553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Snip Single Corner Rectangle 7"/>
          <p:cNvSpPr/>
          <p:nvPr userDrawn="1"/>
        </p:nvSpPr>
        <p:spPr>
          <a:xfrm flipH="1">
            <a:off x="2051050" y="4447"/>
            <a:ext cx="7092949" cy="573382"/>
          </a:xfrm>
          <a:custGeom>
            <a:avLst/>
            <a:gdLst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571500 h 1143000"/>
              <a:gd name="connsiteX3" fmla="*/ 2209800 w 2209800"/>
              <a:gd name="connsiteY3" fmla="*/ 1143000 h 1143000"/>
              <a:gd name="connsiteX4" fmla="*/ 0 w 2209800"/>
              <a:gd name="connsiteY4" fmla="*/ 1143000 h 1143000"/>
              <a:gd name="connsiteX5" fmla="*/ 0 w 2209800"/>
              <a:gd name="connsiteY5" fmla="*/ 0 h 1143000"/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1143000 h 1143000"/>
              <a:gd name="connsiteX3" fmla="*/ 0 w 2209800"/>
              <a:gd name="connsiteY3" fmla="*/ 1143000 h 1143000"/>
              <a:gd name="connsiteX4" fmla="*/ 0 w 2209800"/>
              <a:gd name="connsiteY4" fmla="*/ 0 h 1143000"/>
              <a:gd name="connsiteX0" fmla="*/ 0 w 3124200"/>
              <a:gd name="connsiteY0" fmla="*/ 0 h 1143000"/>
              <a:gd name="connsiteX1" fmla="*/ 1638300 w 3124200"/>
              <a:gd name="connsiteY1" fmla="*/ 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606488 w 3124200"/>
              <a:gd name="connsiteY1" fmla="*/ 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34732 w 3124200"/>
              <a:gd name="connsiteY1" fmla="*/ 47625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71119 w 3124200"/>
              <a:gd name="connsiteY1" fmla="*/ 6350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50904 w 3124200"/>
              <a:gd name="connsiteY1" fmla="*/ 6350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91216 w 3124200"/>
              <a:gd name="connsiteY1" fmla="*/ 4445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47545 w 3124200"/>
              <a:gd name="connsiteY1" fmla="*/ 44451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90436 w 3124200"/>
              <a:gd name="connsiteY1" fmla="*/ 14066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37246 w 3124200"/>
              <a:gd name="connsiteY1" fmla="*/ 14066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03384 w 3124200"/>
              <a:gd name="connsiteY1" fmla="*/ 18813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6999"/>
              <a:gd name="connsiteY0" fmla="*/ 0 h 1143000"/>
              <a:gd name="connsiteX1" fmla="*/ 2903384 w 3126999"/>
              <a:gd name="connsiteY1" fmla="*/ 18813 h 1143000"/>
              <a:gd name="connsiteX2" fmla="*/ 3126999 w 3126999"/>
              <a:gd name="connsiteY2" fmla="*/ 1116892 h 1143000"/>
              <a:gd name="connsiteX3" fmla="*/ 0 w 3126999"/>
              <a:gd name="connsiteY3" fmla="*/ 1143000 h 1143000"/>
              <a:gd name="connsiteX4" fmla="*/ 0 w 3126999"/>
              <a:gd name="connsiteY4" fmla="*/ 0 h 1143000"/>
              <a:gd name="connsiteX0" fmla="*/ 0 w 3126999"/>
              <a:gd name="connsiteY0" fmla="*/ 57151 h 1200151"/>
              <a:gd name="connsiteX1" fmla="*/ 2905483 w 3126999"/>
              <a:gd name="connsiteY1" fmla="*/ 0 h 1200151"/>
              <a:gd name="connsiteX2" fmla="*/ 3126999 w 3126999"/>
              <a:gd name="connsiteY2" fmla="*/ 1174043 h 1200151"/>
              <a:gd name="connsiteX3" fmla="*/ 0 w 3126999"/>
              <a:gd name="connsiteY3" fmla="*/ 1200151 h 1200151"/>
              <a:gd name="connsiteX4" fmla="*/ 0 w 3126999"/>
              <a:gd name="connsiteY4" fmla="*/ 57151 h 1200151"/>
              <a:gd name="connsiteX0" fmla="*/ 0 w 3126999"/>
              <a:gd name="connsiteY0" fmla="*/ 178 h 1143178"/>
              <a:gd name="connsiteX1" fmla="*/ 2882388 w 3126999"/>
              <a:gd name="connsiteY1" fmla="*/ 0 h 1143178"/>
              <a:gd name="connsiteX2" fmla="*/ 3126999 w 3126999"/>
              <a:gd name="connsiteY2" fmla="*/ 1117070 h 1143178"/>
              <a:gd name="connsiteX3" fmla="*/ 0 w 3126999"/>
              <a:gd name="connsiteY3" fmla="*/ 1143178 h 1143178"/>
              <a:gd name="connsiteX4" fmla="*/ 0 w 3126999"/>
              <a:gd name="connsiteY4" fmla="*/ 178 h 114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6999" h="1143178">
                <a:moveTo>
                  <a:pt x="0" y="178"/>
                </a:moveTo>
                <a:lnTo>
                  <a:pt x="2882388" y="0"/>
                </a:lnTo>
                <a:lnTo>
                  <a:pt x="3126999" y="1117070"/>
                </a:lnTo>
                <a:lnTo>
                  <a:pt x="0" y="1143178"/>
                </a:lnTo>
                <a:lnTo>
                  <a:pt x="0" y="17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3" name="Picture 2" descr="D:\Kuliah\Profil\Contoh\LogoPoltek_statuta-png-300x250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826" y="6342595"/>
            <a:ext cx="589774" cy="491478"/>
          </a:xfrm>
          <a:prstGeom prst="rect">
            <a:avLst/>
          </a:prstGeom>
          <a:noFill/>
          <a:effectLst>
            <a:glow rad="635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/>
          <p:cNvCxnSpPr>
            <a:stCxn id="11" idx="1"/>
            <a:endCxn id="12" idx="1"/>
          </p:cNvCxnSpPr>
          <p:nvPr userDrawn="1"/>
        </p:nvCxnSpPr>
        <p:spPr>
          <a:xfrm flipV="1">
            <a:off x="1806956" y="4447"/>
            <a:ext cx="798943" cy="82680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0479" y="547349"/>
            <a:ext cx="22078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>
                <a:solidFill>
                  <a:schemeClr val="tx2">
                    <a:lumMod val="75000"/>
                  </a:schemeClr>
                </a:solidFill>
                <a:latin typeface="BankGothic Md BT" pitchFamily="34" charset="0"/>
                <a:ea typeface="Adobe Heiti Std R" pitchFamily="34" charset="-128"/>
              </a:rPr>
              <a:t>www.polibatam.ac.id</a:t>
            </a:r>
            <a:endParaRPr lang="id-ID" sz="1100" b="0" dirty="0">
              <a:solidFill>
                <a:schemeClr val="tx2">
                  <a:lumMod val="75000"/>
                </a:schemeClr>
              </a:solidFill>
              <a:latin typeface="BankGothic Md BT" pitchFamily="34" charset="0"/>
              <a:ea typeface="Adobe Heiti Std R" pitchFamily="34" charset="-128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048000" y="55308"/>
            <a:ext cx="52903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0">
                <a:solidFill>
                  <a:schemeClr val="accent6">
                    <a:lumMod val="60000"/>
                    <a:lumOff val="40000"/>
                  </a:schemeClr>
                </a:solidFill>
                <a:latin typeface="BankGothic Md BT" pitchFamily="34" charset="0"/>
                <a:ea typeface="Adobe Heiti Std R" pitchFamily="34" charset="-128"/>
              </a:rPr>
              <a:t>POLITEKNIK NEGERI BATAM</a:t>
            </a:r>
            <a:endParaRPr lang="id-ID" sz="2500" b="0">
              <a:solidFill>
                <a:schemeClr val="accent6">
                  <a:lumMod val="60000"/>
                  <a:lumOff val="40000"/>
                </a:schemeClr>
              </a:solidFill>
              <a:latin typeface="BankGothic Md BT" pitchFamily="34" charset="0"/>
              <a:ea typeface="Adobe Heiti Std R" pitchFamily="34" charset="-128"/>
            </a:endParaRPr>
          </a:p>
        </p:txBody>
      </p:sp>
      <p:sp>
        <p:nvSpPr>
          <p:cNvPr id="17" name="Snip Single Corner Rectangle 7"/>
          <p:cNvSpPr/>
          <p:nvPr userDrawn="1"/>
        </p:nvSpPr>
        <p:spPr>
          <a:xfrm>
            <a:off x="0" y="6428315"/>
            <a:ext cx="7092949" cy="434652"/>
          </a:xfrm>
          <a:custGeom>
            <a:avLst/>
            <a:gdLst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571500 h 1143000"/>
              <a:gd name="connsiteX3" fmla="*/ 2209800 w 2209800"/>
              <a:gd name="connsiteY3" fmla="*/ 1143000 h 1143000"/>
              <a:gd name="connsiteX4" fmla="*/ 0 w 2209800"/>
              <a:gd name="connsiteY4" fmla="*/ 1143000 h 1143000"/>
              <a:gd name="connsiteX5" fmla="*/ 0 w 2209800"/>
              <a:gd name="connsiteY5" fmla="*/ 0 h 1143000"/>
              <a:gd name="connsiteX0" fmla="*/ 0 w 2209800"/>
              <a:gd name="connsiteY0" fmla="*/ 0 h 1143000"/>
              <a:gd name="connsiteX1" fmla="*/ 1638300 w 2209800"/>
              <a:gd name="connsiteY1" fmla="*/ 0 h 1143000"/>
              <a:gd name="connsiteX2" fmla="*/ 2209800 w 2209800"/>
              <a:gd name="connsiteY2" fmla="*/ 1143000 h 1143000"/>
              <a:gd name="connsiteX3" fmla="*/ 0 w 2209800"/>
              <a:gd name="connsiteY3" fmla="*/ 1143000 h 1143000"/>
              <a:gd name="connsiteX4" fmla="*/ 0 w 2209800"/>
              <a:gd name="connsiteY4" fmla="*/ 0 h 1143000"/>
              <a:gd name="connsiteX0" fmla="*/ 0 w 3124200"/>
              <a:gd name="connsiteY0" fmla="*/ 0 h 1143000"/>
              <a:gd name="connsiteX1" fmla="*/ 1638300 w 3124200"/>
              <a:gd name="connsiteY1" fmla="*/ 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606488 w 3124200"/>
              <a:gd name="connsiteY1" fmla="*/ 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34732 w 3124200"/>
              <a:gd name="connsiteY1" fmla="*/ 47625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71119 w 3124200"/>
              <a:gd name="connsiteY1" fmla="*/ 6350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50904 w 3124200"/>
              <a:gd name="connsiteY1" fmla="*/ 6350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91216 w 3124200"/>
              <a:gd name="connsiteY1" fmla="*/ 44450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47545 w 3124200"/>
              <a:gd name="connsiteY1" fmla="*/ 44451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90436 w 3124200"/>
              <a:gd name="connsiteY1" fmla="*/ 14066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837246 w 3124200"/>
              <a:gd name="connsiteY1" fmla="*/ 14066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4200"/>
              <a:gd name="connsiteY0" fmla="*/ 0 h 1143000"/>
              <a:gd name="connsiteX1" fmla="*/ 2903384 w 3124200"/>
              <a:gd name="connsiteY1" fmla="*/ 18813 h 1143000"/>
              <a:gd name="connsiteX2" fmla="*/ 3124200 w 3124200"/>
              <a:gd name="connsiteY2" fmla="*/ 1129553 h 1143000"/>
              <a:gd name="connsiteX3" fmla="*/ 0 w 3124200"/>
              <a:gd name="connsiteY3" fmla="*/ 1143000 h 1143000"/>
              <a:gd name="connsiteX4" fmla="*/ 0 w 3124200"/>
              <a:gd name="connsiteY4" fmla="*/ 0 h 1143000"/>
              <a:gd name="connsiteX0" fmla="*/ 0 w 3126999"/>
              <a:gd name="connsiteY0" fmla="*/ 0 h 1143000"/>
              <a:gd name="connsiteX1" fmla="*/ 2903384 w 3126999"/>
              <a:gd name="connsiteY1" fmla="*/ 18813 h 1143000"/>
              <a:gd name="connsiteX2" fmla="*/ 3126999 w 3126999"/>
              <a:gd name="connsiteY2" fmla="*/ 1116892 h 1143000"/>
              <a:gd name="connsiteX3" fmla="*/ 0 w 3126999"/>
              <a:gd name="connsiteY3" fmla="*/ 1143000 h 1143000"/>
              <a:gd name="connsiteX4" fmla="*/ 0 w 3126999"/>
              <a:gd name="connsiteY4" fmla="*/ 0 h 1143000"/>
              <a:gd name="connsiteX0" fmla="*/ 0 w 3126999"/>
              <a:gd name="connsiteY0" fmla="*/ 57151 h 1200151"/>
              <a:gd name="connsiteX1" fmla="*/ 2905483 w 3126999"/>
              <a:gd name="connsiteY1" fmla="*/ 0 h 1200151"/>
              <a:gd name="connsiteX2" fmla="*/ 3126999 w 3126999"/>
              <a:gd name="connsiteY2" fmla="*/ 1174043 h 1200151"/>
              <a:gd name="connsiteX3" fmla="*/ 0 w 3126999"/>
              <a:gd name="connsiteY3" fmla="*/ 1200151 h 1200151"/>
              <a:gd name="connsiteX4" fmla="*/ 0 w 3126999"/>
              <a:gd name="connsiteY4" fmla="*/ 57151 h 1200151"/>
              <a:gd name="connsiteX0" fmla="*/ 0 w 3126999"/>
              <a:gd name="connsiteY0" fmla="*/ 178 h 1143178"/>
              <a:gd name="connsiteX1" fmla="*/ 2882388 w 3126999"/>
              <a:gd name="connsiteY1" fmla="*/ 0 h 1143178"/>
              <a:gd name="connsiteX2" fmla="*/ 3126999 w 3126999"/>
              <a:gd name="connsiteY2" fmla="*/ 1117070 h 1143178"/>
              <a:gd name="connsiteX3" fmla="*/ 0 w 3126999"/>
              <a:gd name="connsiteY3" fmla="*/ 1143178 h 1143178"/>
              <a:gd name="connsiteX4" fmla="*/ 0 w 3126999"/>
              <a:gd name="connsiteY4" fmla="*/ 178 h 114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6999" h="1143178">
                <a:moveTo>
                  <a:pt x="0" y="178"/>
                </a:moveTo>
                <a:lnTo>
                  <a:pt x="2882388" y="0"/>
                </a:lnTo>
                <a:lnTo>
                  <a:pt x="3126999" y="1117070"/>
                </a:lnTo>
                <a:lnTo>
                  <a:pt x="0" y="1143178"/>
                </a:lnTo>
                <a:lnTo>
                  <a:pt x="0" y="178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 userDrawn="1"/>
        </p:nvSpPr>
        <p:spPr>
          <a:xfrm>
            <a:off x="30480" y="6470914"/>
            <a:ext cx="6675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Tugas</a:t>
            </a:r>
            <a:r>
              <a:rPr lang="en-US" sz="1600" b="1" dirty="0">
                <a:solidFill>
                  <a:schemeClr val="bg1"/>
                </a:solidFill>
              </a:rPr>
              <a:t> Akhir (MS030) – Semester </a:t>
            </a:r>
            <a:r>
              <a:rPr lang="en-US" sz="1600" b="1" dirty="0" err="1">
                <a:solidFill>
                  <a:schemeClr val="bg1"/>
                </a:solidFill>
              </a:rPr>
              <a:t>Genap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Tahun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Ajaran</a:t>
            </a:r>
            <a:r>
              <a:rPr lang="en-US" sz="1600" b="1" dirty="0">
                <a:solidFill>
                  <a:schemeClr val="bg1"/>
                </a:solidFill>
              </a:rPr>
              <a:t> 2023/2024</a:t>
            </a:r>
            <a:endParaRPr lang="id-ID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23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76192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31030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6250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8139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96291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49601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147E1-A69B-4183-9C29-31511A4AF585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380DB-3D82-4954-A188-9C6AA3581D6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44989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147E1-A69B-4183-9C29-31511A4AF585}" type="datetimeFigureOut">
              <a:rPr lang="id-ID" smtClean="0"/>
              <a:pPr/>
              <a:t>08/07/2024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380DB-3D82-4954-A188-9C6AA3581D6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7579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d-ID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STUDI KASUS KERUSAKAN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CYCLE MACHINE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YANG MENYEBABKAN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HIGH TEMPERATURE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PADA PESAWAT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TYPE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AIRBUS A320-200</a:t>
            </a:r>
            <a:br>
              <a:rPr lang="id-ID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d-ID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4"/>
          <p:cNvSpPr txBox="1">
            <a:spLocks/>
          </p:cNvSpPr>
          <p:nvPr/>
        </p:nvSpPr>
        <p:spPr>
          <a:xfrm>
            <a:off x="685800" y="3701148"/>
            <a:ext cx="7772400" cy="67128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Bahnschrift Light" pitchFamily="34" charset="0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Nama	: Hari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Mulyanto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NIM	: 3412332007</a:t>
            </a:r>
            <a:endParaRPr lang="id-ID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685800" y="4492176"/>
            <a:ext cx="7772400" cy="67128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Bahnschrift Light" pitchFamily="34" charset="0"/>
                <a:ea typeface="+mj-ea"/>
                <a:cs typeface="+mj-cs"/>
              </a:defRPr>
            </a:lvl1pPr>
          </a:lstStyle>
          <a:p>
            <a:pPr>
              <a:tabLst>
                <a:tab pos="2917825" algn="l"/>
                <a:tab pos="3033713" algn="l"/>
              </a:tabLst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Pembimbing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1 :</a:t>
            </a:r>
            <a:r>
              <a:rPr lang="id-ID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James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Siregar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S.Si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., M.T</a:t>
            </a:r>
          </a:p>
          <a:p>
            <a:pPr>
              <a:tabLst>
                <a:tab pos="2917825" algn="l"/>
                <a:tab pos="3033713" algn="l"/>
              </a:tabLst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Pembimbing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2 :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Annisa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Fyona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S.K.M., M.K.K.K</a:t>
            </a:r>
            <a:endParaRPr lang="en-US" sz="20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itle 4"/>
          <p:cNvSpPr txBox="1">
            <a:spLocks/>
          </p:cNvSpPr>
          <p:nvPr/>
        </p:nvSpPr>
        <p:spPr>
          <a:xfrm>
            <a:off x="685800" y="5257800"/>
            <a:ext cx="8305800" cy="1219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Bahnschrift Light" pitchFamily="34" charset="0"/>
                <a:ea typeface="+mj-ea"/>
                <a:cs typeface="+mj-cs"/>
              </a:defRPr>
            </a:lvl1pPr>
          </a:lstStyle>
          <a:p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Jurusan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Teknik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Mesin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Program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Studi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Teknik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Mesin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Perawatan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Pesawat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Udara)</a:t>
            </a:r>
          </a:p>
          <a:p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Politeknik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Negeri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Batam</a:t>
            </a:r>
            <a:endParaRPr lang="id-ID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434510"/>
      </p:ext>
    </p:extLst>
  </p:cSld>
  <p:clrMapOvr>
    <a:masterClrMapping/>
  </p:clrMapOvr>
  <p:transition>
    <p:pull dir="l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0C58-EF1B-49B1-8D8F-0ABA5B663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4.1. Analisa Data dan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Pembahasan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E390EA3-1E3A-41E7-AAE3-47B541498C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7121018" cy="4248472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9204CD-7A98-41FB-88F3-D97CE6CBA9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54" y="5770986"/>
            <a:ext cx="4772691" cy="22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82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6F512-95C6-4DAF-A12B-04DCC8066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4.2. Analisa Data dan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Pembahasan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9390D8-5FDD-45AD-8725-B04671BB1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Berdasarkan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referensi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Trouble Shooting Manual (TSM) subtask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21-61-00-810-053-C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jika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pack outlet overheat condition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general inspection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removal air cycle machine.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Selanjutnya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dilakukan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rectification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general visual inspection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terhadap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komponen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cycle machine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sebelum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removal ACM.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Terdapat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suatu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faktor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penyebab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hot cabin temperature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hasil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ditemukan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bahwa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anti-ice tube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hancur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sesuai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gambar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3 pada:</a:t>
            </a:r>
          </a:p>
        </p:txBody>
      </p:sp>
    </p:spTree>
    <p:extLst>
      <p:ext uri="{BB962C8B-B14F-4D97-AF65-F5344CB8AC3E}">
        <p14:creationId xmlns:p14="http://schemas.microsoft.com/office/powerpoint/2010/main" val="1390954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26711-C007-45F0-9BAD-5DB3F2EE0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4.3. Analisa Data dan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Pembahasan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91B090-2573-47A1-8490-0D5599425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1"/>
            <a:ext cx="6768752" cy="388843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7585D5-D77D-4FA7-A88A-CA7B9FB34E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03" y="5530388"/>
            <a:ext cx="3000794" cy="20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086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52E8E-573A-43D4-92FC-7E7F27FCF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4.4. Analisa Data dan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Pembahasan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FFBD1-9DB1-47AF-857C-3355BC042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Hasil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rectification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berdasarkan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ref AMM 21-52-00-200-807-A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yaitu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visual inspection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mengetahui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delamination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anti-ice tube,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ditemukannya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anti-ice tube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hancur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Maka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berdasarkan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pembahasan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ref AMM 21-52-21-000-802-A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pergantian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komponen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ACM anti-ice tube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dan ref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AMM ref AMM 21-52-21-400-802-A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pemasangan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anti-ice tube.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Setelah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pergantian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ACM anti-icing tube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selesai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berdasarkan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ref AMM task 21-63-00-710-004-A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tahap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selanjutnya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pengetesan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pastikan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APU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nyala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normal.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Dilakukanlah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operasional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test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sistem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kontrol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suhu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cockpit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kabin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CFDS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ref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AMM task 21-63-00-710-004-A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jika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hasilnya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TEST OK”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di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ecam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menunjukan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kondisi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normal.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Selanjutnya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dilakukan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pre-conditioning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selama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15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memeriksa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apakah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kebocoran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terhadap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ACM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setelah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pemasangan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anti-icing tube.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676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2A45D-3D93-47B5-A5A5-CE082211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4.5. Analisa Data dan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Pembahasan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8633E-972E-4774-9884-A6711E7B8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Temperature outlet pack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tinggi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dimana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menunjukan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100℃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bleed pag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diakibatkan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kerusakan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anti-ice tube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sehingga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hilangnya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aliran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udara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cycle machine (ACM)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dibutuhkan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pergantian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komponen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tersebut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agar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outlet pack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menunjukan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normal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35℃.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Berdasarkan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hasil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menunjukan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temperatur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outlet pack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turun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bleed page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35℃ dan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cond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25℃, 24℃, dan 20℃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sesuai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gambar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4 pada: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4E0B99-F4F6-474F-9807-FD0141AC10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789040"/>
            <a:ext cx="6820852" cy="23042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6A8A76-3935-4CD2-83CF-3983339519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6122411"/>
            <a:ext cx="4906060" cy="16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87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5.0. Kesimpulan</a:t>
            </a:r>
            <a:endParaRPr lang="id-ID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B40057E-44D8-DAB7-EB82-8FD3C5539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35" y="1600201"/>
            <a:ext cx="8229600" cy="4598894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Temperature outlet pack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tinggi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dimana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menunjukan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100℃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bleed pag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diakibatkan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kerusakan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anti-ice tube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sehingga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hilangnya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aliran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udara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cycle machine (ACM)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dibutuhkan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pergantian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komponen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tersebut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agar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outlet pack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menunjukan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normal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35℃.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Dalam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kasus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penyebab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anti-ice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hancur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tidak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boleh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dibiarkan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lama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dalam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keadaan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rusak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dikarenakan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berakibat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high temperature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Setelah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rectification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ditemukan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Anti-ice tube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hancur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dikarenakan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temperatur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tinggi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efek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putaran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menyebabkan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getas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Penyebab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selanjutnya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dikarenakan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tekanan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cycle machine.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Pada masa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kini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dimana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internet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sangat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mudah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memviralkan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sesuatu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Jika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ACM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rusak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berakibat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pesawat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panas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mengakibatkan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kenyamanan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penumpang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sangat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terganggu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kemungkinan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image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airline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menjadi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buruk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juga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diviralkan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disosial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media.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Seperti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sudah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beberapa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kali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terjadi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airlines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Indonesia.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studi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kasus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semoga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kepada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pihak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maintenance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airlines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pengecekan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secara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rutin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menyediakan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komponen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anti ice tube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sebagai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stock level.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67482"/>
      </p:ext>
    </p:extLst>
  </p:cSld>
  <p:clrMapOvr>
    <a:masterClrMapping/>
  </p:clrMapOvr>
  <p:transition>
    <p:zoom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6.0. Daftar Pustaka</a:t>
            </a:r>
            <a:endParaRPr lang="id-ID" sz="2300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BE2A4842-A48E-45C2-86CC-731E8DA8E9C0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48235" y="1452825"/>
            <a:ext cx="7940189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28600" algn="l"/>
              </a:tabLst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1. SANTOS, A. A. (2014). A Thermodynamic Study of Air Cycle Machine for Aeronautical Applications. International Journal of Thermodynamics. 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28600" algn="l"/>
              </a:tabLst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2. 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Warpani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. (2002). 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Perkembangan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Industri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Penerbangan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 Dan 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Pertumbuhan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Ekonomi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 Di Indonesia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3. 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Single Aisle, Technical Training Manual. T1+T2 (CFM 56) (</a:t>
            </a:r>
            <a:r>
              <a:rPr kumimoji="0" lang="en-US" altLang="zh-CN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Lvl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 2&amp;3) Air Conditioning.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4. 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Batam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 Aero Technic, 2023. 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EMRO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 PT. Batik Air Indonesia. Jakarta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5. Airbus Company. 2023. 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Aircraft Maintenance Manual 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(AMM) Airbus A320 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Chapter 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21 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Revisi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 41.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6. Airbus Company. 2023. 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Trouble Shooting Manual 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(TSM) Airbus A320 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Chapter 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21 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Revisi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SimSun" panose="02010600030101010101" pitchFamily="2" charset="-122"/>
                <a:cs typeface="Arial" panose="020B0604020202020204" pitchFamily="34" charset="0"/>
              </a:rPr>
              <a:t> 41.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791688"/>
      </p:ext>
    </p:extLst>
  </p:cSld>
  <p:clrMapOvr>
    <a:masterClrMapping/>
  </p:clrMapOvr>
  <p:transition>
    <p:zoom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229600" cy="457200"/>
          </a:xfrm>
        </p:spPr>
        <p:txBody>
          <a:bodyPr>
            <a:noAutofit/>
          </a:bodyPr>
          <a:lstStyle/>
          <a:p>
            <a:pPr algn="ctr"/>
            <a:r>
              <a:rPr lang="en-US" sz="5000" b="1"/>
              <a:t>THANK YOU</a:t>
            </a:r>
            <a:endParaRPr lang="id-ID" sz="5000" b="1"/>
          </a:p>
        </p:txBody>
      </p:sp>
      <p:sp>
        <p:nvSpPr>
          <p:cNvPr id="3" name="TextBox 2"/>
          <p:cNvSpPr txBox="1"/>
          <p:nvPr/>
        </p:nvSpPr>
        <p:spPr>
          <a:xfrm>
            <a:off x="0" y="4267200"/>
            <a:ext cx="9144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Bahnschrift Light" pitchFamily="34" charset="0"/>
              </a:rPr>
              <a:t>Hari </a:t>
            </a:r>
            <a:r>
              <a:rPr lang="en-US" sz="1500" b="1" dirty="0" err="1">
                <a:latin typeface="Bahnschrift Light" pitchFamily="34" charset="0"/>
              </a:rPr>
              <a:t>Mulyanto</a:t>
            </a:r>
            <a:r>
              <a:rPr lang="en-US" sz="1500" b="1" dirty="0">
                <a:latin typeface="Bahnschrift Light" pitchFamily="34" charset="0"/>
              </a:rPr>
              <a:t> (3412332007)</a:t>
            </a:r>
            <a:endParaRPr lang="en-US" sz="1500" dirty="0">
              <a:latin typeface="Bahnschrift Light" pitchFamily="34" charset="0"/>
            </a:endParaRPr>
          </a:p>
          <a:p>
            <a:pPr algn="ctr"/>
            <a:r>
              <a:rPr lang="en-US" sz="1500" dirty="0">
                <a:latin typeface="Bahnschrift Light" pitchFamily="34" charset="0"/>
              </a:rPr>
              <a:t>Email: frost2650@gmail.com</a:t>
            </a:r>
            <a:endParaRPr lang="en-US" sz="1500" dirty="0">
              <a:solidFill>
                <a:srgbClr val="0070C0"/>
              </a:solidFill>
              <a:latin typeface="Bahnschrift Light" pitchFamily="34" charset="0"/>
            </a:endParaRPr>
          </a:p>
          <a:p>
            <a:pPr algn="ctr"/>
            <a:r>
              <a:rPr lang="en-US" sz="1500" b="1" dirty="0">
                <a:latin typeface="Bahnschrift Light" pitchFamily="34" charset="0"/>
              </a:rPr>
              <a:t>Contact (Hp): 081284477989</a:t>
            </a:r>
            <a:endParaRPr lang="id-ID" sz="1500" dirty="0">
              <a:solidFill>
                <a:srgbClr val="0070C0"/>
              </a:solidFill>
              <a:latin typeface="Bahnschrift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776367"/>
      </p:ext>
    </p:extLst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1.0.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Pendahuluan</a:t>
            </a:r>
            <a:endParaRPr lang="id-ID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0F08E56-D745-73E9-9A9B-E56A16B44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4706"/>
            <a:ext cx="8229600" cy="4598894"/>
          </a:xfrm>
        </p:spPr>
        <p:txBody>
          <a:bodyPr>
            <a:normAutofit/>
          </a:bodyPr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Latar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belakang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Cycle Machine (ACM)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mesin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siklus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udara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digunakan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proses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ekspansi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kompresi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udara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dimana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didalamnya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terdiri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turbin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kompresor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terpasang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sebuah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poros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berada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dalam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sebuah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kerangka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mesin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berfungsi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mengkondisikan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suhu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udara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[3]</a:t>
            </a:r>
          </a:p>
          <a:p>
            <a:pPr marL="0" indent="0">
              <a:buNone/>
            </a:pP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459BB5-44C3-4B47-A444-36D396EA11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395713"/>
            <a:ext cx="3807315" cy="26642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CE063F-EB0A-447B-A897-C43965D382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6060010"/>
            <a:ext cx="1781424" cy="1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249983"/>
      </p:ext>
    </p:extLst>
  </p:cSld>
  <p:clrMapOvr>
    <a:masterClrMapping/>
  </p:clrMapOvr>
  <p:transition>
    <p:spli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67317-40A1-4698-8E11-F4038176E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1.1.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Pendahuluan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BB4C4E-6FDA-4278-B6A1-1798562196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Kenyamanan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penumpang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saat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perjalanan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penerbangan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sangat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penting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Jika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Cycle Machine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tidak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berfungsi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baik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berdampak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high temperature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kabin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membuat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kenyamanan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penumpang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terganggu</a:t>
            </a:r>
            <a:r>
              <a:rPr lang="en-US" dirty="0"/>
              <a:t>. [4]</a:t>
            </a: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Tujuan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penelitian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mengetahui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penyebab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hot cabin temperature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pesawat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airbus a320-200,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serta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mengetahui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kerusakan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spesifik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komponen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conditioning system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menyebabkan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terjadi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hot cabin temperature,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evaluasi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kedepannya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dalam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upaya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preventive maintenance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apa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saja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bisa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dipersiapkan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agar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saat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masalah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sama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terjadi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perusahaan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sudah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menyiapkan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komponennya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[4]</a:t>
            </a:r>
          </a:p>
        </p:txBody>
      </p:sp>
    </p:spTree>
    <p:extLst>
      <p:ext uri="{BB962C8B-B14F-4D97-AF65-F5344CB8AC3E}">
        <p14:creationId xmlns:p14="http://schemas.microsoft.com/office/powerpoint/2010/main" val="1468744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2.0. </a:t>
            </a:r>
            <a:r>
              <a:rPr lang="en-US" sz="2300" dirty="0" err="1">
                <a:latin typeface="Arial" panose="020B0604020202020204" pitchFamily="34" charset="0"/>
                <a:cs typeface="Arial" panose="020B0604020202020204" pitchFamily="34" charset="0"/>
              </a:rPr>
              <a:t>Dasar</a:t>
            </a: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err="1">
                <a:latin typeface="Arial" panose="020B0604020202020204" pitchFamily="34" charset="0"/>
                <a:cs typeface="Arial" panose="020B0604020202020204" pitchFamily="34" charset="0"/>
              </a:rPr>
              <a:t>Teori</a:t>
            </a:r>
            <a:endParaRPr lang="id-ID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5F5645CF-61AA-8D9E-7D72-8C5D3D728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35" y="1600201"/>
            <a:ext cx="8229600" cy="4598894"/>
          </a:xfrm>
        </p:spPr>
        <p:txBody>
          <a:bodyPr/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Cycle Machine (ACM)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komponen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Conditioning (AC) system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pesawat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dimana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dijelaskan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ATA Chapter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21.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Compressor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ACM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berfungsi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merubah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udara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panas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melalui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primary heat exchanger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dijadikan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udara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bertekanan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selanjutnya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dialirkan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main heat exchanger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Turbine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ACM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mengubah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udara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bertekanan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tinggi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menjadi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rotasi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demikian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mengoperasikan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ACM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kompresornya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kipas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ACM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Hasilnya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tekanan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udara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cepat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penurunan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suhu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udara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menjadi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bawah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℃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(-50°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Maksimal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Temperature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Negatif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Fan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ACM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berfungsi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memasok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udara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dingin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disekitar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area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main heat exchanger.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[3]</a:t>
            </a:r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E6B69-81F3-43DF-B988-C0C1C6599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2.1. Dasar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Teori</a:t>
            </a:r>
            <a:endParaRPr lang="en-US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4D21E9B2-40CE-408D-BDFD-D3740970BCE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792088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445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3.0. </a:t>
            </a:r>
            <a:r>
              <a:rPr lang="en-US" sz="2300" dirty="0" err="1">
                <a:latin typeface="Arial" panose="020B0604020202020204" pitchFamily="34" charset="0"/>
                <a:cs typeface="Arial" panose="020B0604020202020204" pitchFamily="34" charset="0"/>
              </a:rPr>
              <a:t>Metodologi</a:t>
            </a:r>
            <a:endParaRPr lang="id-ID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21AC727-3139-4C09-AF5B-B5C23B92FE75}"/>
              </a:ext>
            </a:extLst>
          </p:cNvPr>
          <p:cNvCxnSpPr/>
          <p:nvPr/>
        </p:nvCxnSpPr>
        <p:spPr>
          <a:xfrm>
            <a:off x="2987824" y="3645024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F7CB967-2313-48CF-9CDC-F1346A34FAE7}"/>
              </a:ext>
            </a:extLst>
          </p:cNvPr>
          <p:cNvSpPr/>
          <p:nvPr/>
        </p:nvSpPr>
        <p:spPr>
          <a:xfrm>
            <a:off x="1651932" y="3429000"/>
            <a:ext cx="1371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FLOWCHART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843B258-12C3-498C-93E0-54231FBF8B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498838"/>
            <a:ext cx="2770474" cy="4598988"/>
          </a:xfrm>
        </p:spPr>
      </p:pic>
    </p:spTree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70B1B-69F5-495A-A576-3739603D2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3.1.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Metodologi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DC0EC-FB7F-4EF2-9BA7-7314D4C8D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Autofit/>
          </a:bodyPr>
          <a:lstStyle/>
          <a:p>
            <a:pPr lvl="1"/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Identifikasi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Menggunakan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referensi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flight crew operation manual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yaitu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standar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operasi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prosedur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sesuai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persyaratan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berlaku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melihat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troubleshooting manual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chapter air conditioning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ata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 21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yaitu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panduan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sistematis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mengidentifikasi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menyelesaikan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masalah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1"/>
            <a:r>
              <a:rPr lang="en-US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Rectification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rectification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terhadap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air cycle machine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mengetahui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permasalahan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diselesaikan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yaitu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hot cabin temperature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menunjukan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pack outlet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100℃.</a:t>
            </a:r>
          </a:p>
          <a:p>
            <a:pPr lvl="1"/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Pembahasan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Setelah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rectification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berdasarkan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referensi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 AMM 21-52-00-200-807-A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yaitu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dokumen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menjelaskan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prosedur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langkah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demi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langkah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visual inspection, removal, install part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cara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pengoperasiannya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sesuai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standar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dari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manufacture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Maka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dilakukanlah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pembahasan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langsung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kepada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teknisi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engineer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yang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ahli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bidang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mengetahui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beberapa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faktor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penyebab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hot cabin temperature.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434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B3647-BA8A-4DDD-B234-4BCD2525D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3.2.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Metodologi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73AD-F98B-4B2B-8854-B0496D3FF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Pergantian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Komponen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Berdasarkan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pembahasan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menangani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kerusakan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tersebut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agar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masalah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tidak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muncul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dilakukanlah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pergantian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PN:3455-23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sesuai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referensi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AMM 21-52-21-000-802-A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removal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AMM 21-52-21-400-802-A –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installation of the compressor tubes.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Pengetesan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Setelah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pergantian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komponen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selanjutnya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tahap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pengetesan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yaitu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memastikan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APU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pesawat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normal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setelah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pergantian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komponen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menyalakan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pack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1 dan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pack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2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waktu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15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sesuai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referensi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AMM TASK 21-63-00-710-004-A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melihat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ecam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“COND PAGE”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Jika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sistem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normal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maka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masalah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selesai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jika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masalah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masih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muncul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maka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dilakukan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pergantian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komponen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lainnya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sebagai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penyelesaian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masalah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1894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4.0. Analisa Data dan </a:t>
            </a:r>
            <a:r>
              <a:rPr lang="en-US" sz="2300" dirty="0" err="1">
                <a:latin typeface="Arial" panose="020B0604020202020204" pitchFamily="34" charset="0"/>
                <a:cs typeface="Arial" panose="020B0604020202020204" pitchFamily="34" charset="0"/>
              </a:rPr>
              <a:t>Pembahasan</a:t>
            </a:r>
            <a:endParaRPr lang="id-ID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A1EF64A-272C-4682-8CB8-3B1C7429F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Permasalahan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hot temperature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diidentifikasi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pertama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kali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ketika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dalam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kabin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conditioning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beroperasi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tetapi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temperature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cond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page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menunjukan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high temperature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Indikasi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tidak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post flight report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tetapi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langsung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terlihat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cond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page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temperature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30℃ dan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melakukan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bite test cabin temp control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MCDU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fault confirmation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sesuai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TSM subtask 21-61-00-710-152-A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sehingga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pada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bleed page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juga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terdapat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peringatan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air pack 2 overheat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dimana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pack outlet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menunjukan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100℃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sesuai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gambar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2 pada:</a:t>
            </a:r>
          </a:p>
        </p:txBody>
      </p:sp>
    </p:spTree>
    <p:extLst>
      <p:ext uri="{BB962C8B-B14F-4D97-AF65-F5344CB8AC3E}">
        <p14:creationId xmlns:p14="http://schemas.microsoft.com/office/powerpoint/2010/main" val="3944124781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26311</TotalTime>
  <Words>1251</Words>
  <Application>Microsoft Office PowerPoint</Application>
  <PresentationFormat>On-screen Show (4:3)</PresentationFormat>
  <Paragraphs>54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SimSun</vt:lpstr>
      <vt:lpstr>SimSun</vt:lpstr>
      <vt:lpstr>Adobe Heiti Std R</vt:lpstr>
      <vt:lpstr>Arial</vt:lpstr>
      <vt:lpstr>Bahnschrift Light</vt:lpstr>
      <vt:lpstr>BankGothic Md BT</vt:lpstr>
      <vt:lpstr>Calibri</vt:lpstr>
      <vt:lpstr>Times New Roman</vt:lpstr>
      <vt:lpstr>Office Theme</vt:lpstr>
      <vt:lpstr> STUDI KASUS KERUSAKAN PADA AIR CYCLE MACHINE YANG MENYEBABKAN HIGH TEMPERATURE PADA PESAWAT TYPE AIRBUS A320-200 </vt:lpstr>
      <vt:lpstr>1.0. Pendahuluan</vt:lpstr>
      <vt:lpstr>1.1. Pendahuluan</vt:lpstr>
      <vt:lpstr>2.0. Dasar Teori</vt:lpstr>
      <vt:lpstr>2.1. Dasar Teori</vt:lpstr>
      <vt:lpstr>3.0. Metodologi</vt:lpstr>
      <vt:lpstr>3.1. Metodologi</vt:lpstr>
      <vt:lpstr>3.2. Metodologi</vt:lpstr>
      <vt:lpstr>4.0. Analisa Data dan Pembahasan</vt:lpstr>
      <vt:lpstr>4.1. Analisa Data dan Pembahasan</vt:lpstr>
      <vt:lpstr>4.2. Analisa Data dan Pembahasan</vt:lpstr>
      <vt:lpstr>4.3. Analisa Data dan Pembahasan</vt:lpstr>
      <vt:lpstr>4.4. Analisa Data dan Pembahasan</vt:lpstr>
      <vt:lpstr>4.5. Analisa Data dan Pembahasan</vt:lpstr>
      <vt:lpstr>5.0. Kesimpulan</vt:lpstr>
      <vt:lpstr>6.0. Daftar Pustaka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Hendra</dc:creator>
  <cp:lastModifiedBy>Acer V7</cp:lastModifiedBy>
  <cp:revision>253</cp:revision>
  <cp:lastPrinted>2017-12-22T04:27:04Z</cp:lastPrinted>
  <dcterms:created xsi:type="dcterms:W3CDTF">2017-12-12T21:03:27Z</dcterms:created>
  <dcterms:modified xsi:type="dcterms:W3CDTF">2024-07-13T08:01:32Z</dcterms:modified>
</cp:coreProperties>
</file>