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handoutMasterIdLst>
    <p:handoutMasterId r:id="rId17"/>
  </p:handoutMasterIdLst>
  <p:sldIdLst>
    <p:sldId id="256" r:id="rId3"/>
    <p:sldId id="281" r:id="rId4"/>
    <p:sldId id="289" r:id="rId5"/>
    <p:sldId id="290" r:id="rId6"/>
    <p:sldId id="284" r:id="rId7"/>
    <p:sldId id="291" r:id="rId8"/>
    <p:sldId id="292" r:id="rId9"/>
    <p:sldId id="293" r:id="rId10"/>
    <p:sldId id="310" r:id="rId11"/>
    <p:sldId id="294" r:id="rId12"/>
    <p:sldId id="311" r:id="rId13"/>
    <p:sldId id="295" r:id="rId14"/>
    <p:sldId id="272" r:id="rId15"/>
  </p:sldIdLst>
  <p:sldSz cx="9144000" cy="6858000" type="screen4x3"/>
  <p:notesSz cx="7315200" cy="96012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00" d="100"/>
          <a:sy n="100" d="100"/>
        </p:scale>
        <p:origin x="946" y="-283"/>
      </p:cViewPr>
      <p:guideLst>
        <p:guide orient="horz" pos="2159"/>
        <p:guide pos="2880"/>
      </p:guideLst>
    </p:cSldViewPr>
  </p:slideViewPr>
  <p:notesTextViewPr>
    <p:cViewPr>
      <p:scale>
        <a:sx n="1" d="1"/>
        <a:sy n="1" d="1"/>
      </p:scale>
      <p:origin x="0" y="0"/>
    </p:cViewPr>
  </p:notesTextViewPr>
  <p:notesViewPr>
    <p:cSldViewPr>
      <p:cViewPr varScale="1">
        <p:scale>
          <a:sx n="53" d="100"/>
          <a:sy n="53" d="100"/>
        </p:scale>
        <p:origin x="-2868" y="-90"/>
      </p:cViewPr>
      <p:guideLst>
        <p:guide orient="horz" pos="3023"/>
        <p:guide pos="230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notesMaster" Target="notesMasters/notesMaster1.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id-ID"/>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FAE1FC67-4194-479E-887E-AFB5E434BF01}" type="datetimeFigureOut">
              <a:rPr lang="id-ID" smtClean="0"/>
            </a:fld>
            <a:endParaRPr lang="id-ID"/>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id-ID"/>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E2B528CA-9517-4AA8-B944-EBAFE8989B6E}" type="slidenum">
              <a:rPr lang="id-ID" smtClean="0"/>
            </a:fld>
            <a:endParaRPr lang="id-ID"/>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4783D9BD-D488-4EB3-A6BE-C40915F95D32}" type="datetimeFigureOut">
              <a:rPr lang="id-ID" smtClean="0"/>
            </a:fld>
            <a:endParaRPr lang="id-ID"/>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id-ID"/>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C6258A73-0F89-41E2-99FC-66A5ED946156}" type="slidenum">
              <a:rPr lang="id-ID" smtClean="0"/>
            </a:fld>
            <a:endParaRPr lang="id-ID"/>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7" name="Rectangle 6"/>
          <p:cNvSpPr/>
          <p:nvPr userDrawn="1"/>
        </p:nvSpPr>
        <p:spPr>
          <a:xfrm>
            <a:off x="0" y="0"/>
            <a:ext cx="9144000" cy="1143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nip Single Corner Rectangle 7"/>
          <p:cNvSpPr/>
          <p:nvPr userDrawn="1"/>
        </p:nvSpPr>
        <p:spPr>
          <a:xfrm flipV="1">
            <a:off x="0" y="1129551"/>
            <a:ext cx="2057400" cy="273423"/>
          </a:xfrm>
          <a:custGeom>
            <a:avLst/>
            <a:gdLst>
              <a:gd name="connsiteX0" fmla="*/ 0 w 2209800"/>
              <a:gd name="connsiteY0" fmla="*/ 0 h 1143000"/>
              <a:gd name="connsiteX1" fmla="*/ 1638300 w 2209800"/>
              <a:gd name="connsiteY1" fmla="*/ 0 h 1143000"/>
              <a:gd name="connsiteX2" fmla="*/ 2209800 w 2209800"/>
              <a:gd name="connsiteY2" fmla="*/ 571500 h 1143000"/>
              <a:gd name="connsiteX3" fmla="*/ 2209800 w 2209800"/>
              <a:gd name="connsiteY3" fmla="*/ 1143000 h 1143000"/>
              <a:gd name="connsiteX4" fmla="*/ 0 w 2209800"/>
              <a:gd name="connsiteY4" fmla="*/ 1143000 h 1143000"/>
              <a:gd name="connsiteX5" fmla="*/ 0 w 2209800"/>
              <a:gd name="connsiteY5" fmla="*/ 0 h 1143000"/>
              <a:gd name="connsiteX0-1" fmla="*/ 0 w 2209800"/>
              <a:gd name="connsiteY0-2" fmla="*/ 0 h 1143000"/>
              <a:gd name="connsiteX1-3" fmla="*/ 1638300 w 2209800"/>
              <a:gd name="connsiteY1-4" fmla="*/ 0 h 1143000"/>
              <a:gd name="connsiteX2-5" fmla="*/ 2209800 w 2209800"/>
              <a:gd name="connsiteY2-6" fmla="*/ 1143000 h 1143000"/>
              <a:gd name="connsiteX3-7" fmla="*/ 0 w 2209800"/>
              <a:gd name="connsiteY3-8" fmla="*/ 1143000 h 1143000"/>
              <a:gd name="connsiteX4-9" fmla="*/ 0 w 2209800"/>
              <a:gd name="connsiteY4-10" fmla="*/ 0 h 1143000"/>
              <a:gd name="connsiteX0-11" fmla="*/ 0 w 3124200"/>
              <a:gd name="connsiteY0-12" fmla="*/ 0 h 1143000"/>
              <a:gd name="connsiteX1-13" fmla="*/ 1638300 w 3124200"/>
              <a:gd name="connsiteY1-14" fmla="*/ 0 h 1143000"/>
              <a:gd name="connsiteX2-15" fmla="*/ 3124200 w 3124200"/>
              <a:gd name="connsiteY2-16" fmla="*/ 1129553 h 1143000"/>
              <a:gd name="connsiteX3-17" fmla="*/ 0 w 3124200"/>
              <a:gd name="connsiteY3-18" fmla="*/ 1143000 h 1143000"/>
              <a:gd name="connsiteX4-19" fmla="*/ 0 w 3124200"/>
              <a:gd name="connsiteY4-20" fmla="*/ 0 h 1143000"/>
              <a:gd name="connsiteX0-21" fmla="*/ 0 w 3124200"/>
              <a:gd name="connsiteY0-22" fmla="*/ 0 h 1143000"/>
              <a:gd name="connsiteX1-23" fmla="*/ 2606488 w 3124200"/>
              <a:gd name="connsiteY1-24" fmla="*/ 0 h 1143000"/>
              <a:gd name="connsiteX2-25" fmla="*/ 3124200 w 3124200"/>
              <a:gd name="connsiteY2-26" fmla="*/ 1129553 h 1143000"/>
              <a:gd name="connsiteX3-27" fmla="*/ 0 w 3124200"/>
              <a:gd name="connsiteY3-28" fmla="*/ 1143000 h 1143000"/>
              <a:gd name="connsiteX4-29" fmla="*/ 0 w 3124200"/>
              <a:gd name="connsiteY4-30" fmla="*/ 0 h 1143000"/>
              <a:gd name="connsiteX0-31" fmla="*/ 0 w 3124200"/>
              <a:gd name="connsiteY0-32" fmla="*/ 0 h 1143000"/>
              <a:gd name="connsiteX1-33" fmla="*/ 2743896 w 3124200"/>
              <a:gd name="connsiteY1-34" fmla="*/ 19911 h 1143000"/>
              <a:gd name="connsiteX2-35" fmla="*/ 3124200 w 3124200"/>
              <a:gd name="connsiteY2-36" fmla="*/ 1129553 h 1143000"/>
              <a:gd name="connsiteX3-37" fmla="*/ 0 w 3124200"/>
              <a:gd name="connsiteY3-38" fmla="*/ 1143000 h 1143000"/>
              <a:gd name="connsiteX4-39" fmla="*/ 0 w 3124200"/>
              <a:gd name="connsiteY4-40" fmla="*/ 0 h 1143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24200" h="1143000">
                <a:moveTo>
                  <a:pt x="0" y="0"/>
                </a:moveTo>
                <a:lnTo>
                  <a:pt x="2743896" y="19911"/>
                </a:lnTo>
                <a:lnTo>
                  <a:pt x="3124200" y="1129553"/>
                </a:lnTo>
                <a:lnTo>
                  <a:pt x="0" y="1143000"/>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Snip Single Corner Rectangle 7"/>
          <p:cNvSpPr/>
          <p:nvPr userDrawn="1"/>
        </p:nvSpPr>
        <p:spPr>
          <a:xfrm flipH="1">
            <a:off x="2051050" y="571500"/>
            <a:ext cx="7092949" cy="573293"/>
          </a:xfrm>
          <a:custGeom>
            <a:avLst/>
            <a:gdLst>
              <a:gd name="connsiteX0" fmla="*/ 0 w 2209800"/>
              <a:gd name="connsiteY0" fmla="*/ 0 h 1143000"/>
              <a:gd name="connsiteX1" fmla="*/ 1638300 w 2209800"/>
              <a:gd name="connsiteY1" fmla="*/ 0 h 1143000"/>
              <a:gd name="connsiteX2" fmla="*/ 2209800 w 2209800"/>
              <a:gd name="connsiteY2" fmla="*/ 571500 h 1143000"/>
              <a:gd name="connsiteX3" fmla="*/ 2209800 w 2209800"/>
              <a:gd name="connsiteY3" fmla="*/ 1143000 h 1143000"/>
              <a:gd name="connsiteX4" fmla="*/ 0 w 2209800"/>
              <a:gd name="connsiteY4" fmla="*/ 1143000 h 1143000"/>
              <a:gd name="connsiteX5" fmla="*/ 0 w 2209800"/>
              <a:gd name="connsiteY5" fmla="*/ 0 h 1143000"/>
              <a:gd name="connsiteX0-1" fmla="*/ 0 w 2209800"/>
              <a:gd name="connsiteY0-2" fmla="*/ 0 h 1143000"/>
              <a:gd name="connsiteX1-3" fmla="*/ 1638300 w 2209800"/>
              <a:gd name="connsiteY1-4" fmla="*/ 0 h 1143000"/>
              <a:gd name="connsiteX2-5" fmla="*/ 2209800 w 2209800"/>
              <a:gd name="connsiteY2-6" fmla="*/ 1143000 h 1143000"/>
              <a:gd name="connsiteX3-7" fmla="*/ 0 w 2209800"/>
              <a:gd name="connsiteY3-8" fmla="*/ 1143000 h 1143000"/>
              <a:gd name="connsiteX4-9" fmla="*/ 0 w 2209800"/>
              <a:gd name="connsiteY4-10" fmla="*/ 0 h 1143000"/>
              <a:gd name="connsiteX0-11" fmla="*/ 0 w 3124200"/>
              <a:gd name="connsiteY0-12" fmla="*/ 0 h 1143000"/>
              <a:gd name="connsiteX1-13" fmla="*/ 1638300 w 3124200"/>
              <a:gd name="connsiteY1-14" fmla="*/ 0 h 1143000"/>
              <a:gd name="connsiteX2-15" fmla="*/ 3124200 w 3124200"/>
              <a:gd name="connsiteY2-16" fmla="*/ 1129553 h 1143000"/>
              <a:gd name="connsiteX3-17" fmla="*/ 0 w 3124200"/>
              <a:gd name="connsiteY3-18" fmla="*/ 1143000 h 1143000"/>
              <a:gd name="connsiteX4-19" fmla="*/ 0 w 3124200"/>
              <a:gd name="connsiteY4-20" fmla="*/ 0 h 1143000"/>
              <a:gd name="connsiteX0-21" fmla="*/ 0 w 3124200"/>
              <a:gd name="connsiteY0-22" fmla="*/ 0 h 1143000"/>
              <a:gd name="connsiteX1-23" fmla="*/ 2606488 w 3124200"/>
              <a:gd name="connsiteY1-24" fmla="*/ 0 h 1143000"/>
              <a:gd name="connsiteX2-25" fmla="*/ 3124200 w 3124200"/>
              <a:gd name="connsiteY2-26" fmla="*/ 1129553 h 1143000"/>
              <a:gd name="connsiteX3-27" fmla="*/ 0 w 3124200"/>
              <a:gd name="connsiteY3-28" fmla="*/ 1143000 h 1143000"/>
              <a:gd name="connsiteX4-29" fmla="*/ 0 w 3124200"/>
              <a:gd name="connsiteY4-30" fmla="*/ 0 h 1143000"/>
              <a:gd name="connsiteX0-31" fmla="*/ 0 w 3124200"/>
              <a:gd name="connsiteY0-32" fmla="*/ 0 h 1143000"/>
              <a:gd name="connsiteX1-33" fmla="*/ 2834732 w 3124200"/>
              <a:gd name="connsiteY1-34" fmla="*/ 47625 h 1143000"/>
              <a:gd name="connsiteX2-35" fmla="*/ 3124200 w 3124200"/>
              <a:gd name="connsiteY2-36" fmla="*/ 1129553 h 1143000"/>
              <a:gd name="connsiteX3-37" fmla="*/ 0 w 3124200"/>
              <a:gd name="connsiteY3-38" fmla="*/ 1143000 h 1143000"/>
              <a:gd name="connsiteX4-39" fmla="*/ 0 w 3124200"/>
              <a:gd name="connsiteY4-40" fmla="*/ 0 h 1143000"/>
              <a:gd name="connsiteX0-41" fmla="*/ 0 w 3124200"/>
              <a:gd name="connsiteY0-42" fmla="*/ 0 h 1143000"/>
              <a:gd name="connsiteX1-43" fmla="*/ 2871119 w 3124200"/>
              <a:gd name="connsiteY1-44" fmla="*/ 63500 h 1143000"/>
              <a:gd name="connsiteX2-45" fmla="*/ 3124200 w 3124200"/>
              <a:gd name="connsiteY2-46" fmla="*/ 1129553 h 1143000"/>
              <a:gd name="connsiteX3-47" fmla="*/ 0 w 3124200"/>
              <a:gd name="connsiteY3-48" fmla="*/ 1143000 h 1143000"/>
              <a:gd name="connsiteX4-49" fmla="*/ 0 w 3124200"/>
              <a:gd name="connsiteY4-50" fmla="*/ 0 h 1143000"/>
              <a:gd name="connsiteX0-51" fmla="*/ 0 w 3124200"/>
              <a:gd name="connsiteY0-52" fmla="*/ 0 h 1143000"/>
              <a:gd name="connsiteX1-53" fmla="*/ 2950904 w 3124200"/>
              <a:gd name="connsiteY1-54" fmla="*/ 63500 h 1143000"/>
              <a:gd name="connsiteX2-55" fmla="*/ 3124200 w 3124200"/>
              <a:gd name="connsiteY2-56" fmla="*/ 1129553 h 1143000"/>
              <a:gd name="connsiteX3-57" fmla="*/ 0 w 3124200"/>
              <a:gd name="connsiteY3-58" fmla="*/ 1143000 h 1143000"/>
              <a:gd name="connsiteX4-59" fmla="*/ 0 w 3124200"/>
              <a:gd name="connsiteY4-60" fmla="*/ 0 h 1143000"/>
              <a:gd name="connsiteX0-61" fmla="*/ 0 w 3124200"/>
              <a:gd name="connsiteY0-62" fmla="*/ 0 h 1143000"/>
              <a:gd name="connsiteX1-63" fmla="*/ 2991216 w 3124200"/>
              <a:gd name="connsiteY1-64" fmla="*/ 44450 h 1143000"/>
              <a:gd name="connsiteX2-65" fmla="*/ 3124200 w 3124200"/>
              <a:gd name="connsiteY2-66" fmla="*/ 1129553 h 1143000"/>
              <a:gd name="connsiteX3-67" fmla="*/ 0 w 3124200"/>
              <a:gd name="connsiteY3-68" fmla="*/ 1143000 h 1143000"/>
              <a:gd name="connsiteX4-69" fmla="*/ 0 w 3124200"/>
              <a:gd name="connsiteY4-70" fmla="*/ 0 h 1143000"/>
              <a:gd name="connsiteX0-71" fmla="*/ 0 w 3124200"/>
              <a:gd name="connsiteY0-72" fmla="*/ 0 h 1143000"/>
              <a:gd name="connsiteX1-73" fmla="*/ 2947545 w 3124200"/>
              <a:gd name="connsiteY1-74" fmla="*/ 44451 h 1143000"/>
              <a:gd name="connsiteX2-75" fmla="*/ 3124200 w 3124200"/>
              <a:gd name="connsiteY2-76" fmla="*/ 1129553 h 1143000"/>
              <a:gd name="connsiteX3-77" fmla="*/ 0 w 3124200"/>
              <a:gd name="connsiteY3-78" fmla="*/ 1143000 h 1143000"/>
              <a:gd name="connsiteX4-79" fmla="*/ 0 w 3124200"/>
              <a:gd name="connsiteY4-80" fmla="*/ 0 h 1143000"/>
              <a:gd name="connsiteX0-81" fmla="*/ 0 w 3124200"/>
              <a:gd name="connsiteY0-82" fmla="*/ 0 h 1143000"/>
              <a:gd name="connsiteX1-83" fmla="*/ 2890436 w 3124200"/>
              <a:gd name="connsiteY1-84" fmla="*/ 14066 h 1143000"/>
              <a:gd name="connsiteX2-85" fmla="*/ 3124200 w 3124200"/>
              <a:gd name="connsiteY2-86" fmla="*/ 1129553 h 1143000"/>
              <a:gd name="connsiteX3-87" fmla="*/ 0 w 3124200"/>
              <a:gd name="connsiteY3-88" fmla="*/ 1143000 h 1143000"/>
              <a:gd name="connsiteX4-89" fmla="*/ 0 w 3124200"/>
              <a:gd name="connsiteY4-90" fmla="*/ 0 h 1143000"/>
              <a:gd name="connsiteX0-91" fmla="*/ 0 w 3124200"/>
              <a:gd name="connsiteY0-92" fmla="*/ 0 h 1143000"/>
              <a:gd name="connsiteX1-93" fmla="*/ 2837246 w 3124200"/>
              <a:gd name="connsiteY1-94" fmla="*/ 14066 h 1143000"/>
              <a:gd name="connsiteX2-95" fmla="*/ 3124200 w 3124200"/>
              <a:gd name="connsiteY2-96" fmla="*/ 1129553 h 1143000"/>
              <a:gd name="connsiteX3-97" fmla="*/ 0 w 3124200"/>
              <a:gd name="connsiteY3-98" fmla="*/ 1143000 h 1143000"/>
              <a:gd name="connsiteX4-99" fmla="*/ 0 w 3124200"/>
              <a:gd name="connsiteY4-100" fmla="*/ 0 h 1143000"/>
              <a:gd name="connsiteX0-101" fmla="*/ 0 w 3124200"/>
              <a:gd name="connsiteY0-102" fmla="*/ 0 h 1143000"/>
              <a:gd name="connsiteX1-103" fmla="*/ 2903384 w 3124200"/>
              <a:gd name="connsiteY1-104" fmla="*/ 18813 h 1143000"/>
              <a:gd name="connsiteX2-105" fmla="*/ 3124200 w 3124200"/>
              <a:gd name="connsiteY2-106" fmla="*/ 1129553 h 1143000"/>
              <a:gd name="connsiteX3-107" fmla="*/ 0 w 3124200"/>
              <a:gd name="connsiteY3-108" fmla="*/ 1143000 h 1143000"/>
              <a:gd name="connsiteX4-109" fmla="*/ 0 w 3124200"/>
              <a:gd name="connsiteY4-110" fmla="*/ 0 h 1143000"/>
              <a:gd name="connsiteX0-111" fmla="*/ 0 w 3126999"/>
              <a:gd name="connsiteY0-112" fmla="*/ 0 h 1143000"/>
              <a:gd name="connsiteX1-113" fmla="*/ 2903384 w 3126999"/>
              <a:gd name="connsiteY1-114" fmla="*/ 18813 h 1143000"/>
              <a:gd name="connsiteX2-115" fmla="*/ 3126999 w 3126999"/>
              <a:gd name="connsiteY2-116" fmla="*/ 1116892 h 1143000"/>
              <a:gd name="connsiteX3-117" fmla="*/ 0 w 3126999"/>
              <a:gd name="connsiteY3-118" fmla="*/ 1143000 h 1143000"/>
              <a:gd name="connsiteX4-119" fmla="*/ 0 w 3126999"/>
              <a:gd name="connsiteY4-120" fmla="*/ 0 h 1143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26999" h="1143000">
                <a:moveTo>
                  <a:pt x="0" y="0"/>
                </a:moveTo>
                <a:lnTo>
                  <a:pt x="2903384" y="18813"/>
                </a:lnTo>
                <a:lnTo>
                  <a:pt x="3126999" y="1116892"/>
                </a:lnTo>
                <a:lnTo>
                  <a:pt x="0" y="1143000"/>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1" name="Picture 2" descr="D:\Kuliah\Profil\Contoh\LogoPoltek_statuta-png-300x250.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0" y="-13447"/>
            <a:ext cx="1371600" cy="1143000"/>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Straight Connector 18"/>
          <p:cNvCxnSpPr>
            <a:stCxn id="8" idx="1"/>
            <a:endCxn id="10" idx="1"/>
          </p:cNvCxnSpPr>
          <p:nvPr userDrawn="1"/>
        </p:nvCxnSpPr>
        <p:spPr>
          <a:xfrm flipV="1">
            <a:off x="1806956" y="580936"/>
            <a:ext cx="751318" cy="817275"/>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2" name="Rectangle 21"/>
          <p:cNvSpPr/>
          <p:nvPr userDrawn="1"/>
        </p:nvSpPr>
        <p:spPr>
          <a:xfrm>
            <a:off x="0" y="6492240"/>
            <a:ext cx="9144000" cy="36576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p:cNvSpPr txBox="1"/>
          <p:nvPr userDrawn="1"/>
        </p:nvSpPr>
        <p:spPr>
          <a:xfrm>
            <a:off x="30480" y="1114313"/>
            <a:ext cx="1950720" cy="261610"/>
          </a:xfrm>
          <a:prstGeom prst="rect">
            <a:avLst/>
          </a:prstGeom>
          <a:noFill/>
        </p:spPr>
        <p:txBody>
          <a:bodyPr wrap="square" rtlCol="0">
            <a:spAutoFit/>
          </a:bodyPr>
          <a:lstStyle/>
          <a:p>
            <a:r>
              <a:rPr lang="en-US" sz="1100" b="0" dirty="0">
                <a:solidFill>
                  <a:schemeClr val="accent6">
                    <a:lumMod val="60000"/>
                    <a:lumOff val="40000"/>
                  </a:schemeClr>
                </a:solidFill>
                <a:latin typeface="BankGothic Md BT" panose="020B0807020203060204" pitchFamily="34" charset="0"/>
                <a:ea typeface="Adobe Heiti Std R" pitchFamily="34" charset="-128"/>
              </a:rPr>
              <a:t>www.polibatam.ac.id</a:t>
            </a:r>
            <a:endParaRPr lang="id-ID" sz="1100" b="0" dirty="0">
              <a:solidFill>
                <a:schemeClr val="accent6">
                  <a:lumMod val="60000"/>
                  <a:lumOff val="40000"/>
                </a:schemeClr>
              </a:solidFill>
              <a:latin typeface="BankGothic Md BT" panose="020B0807020203060204" pitchFamily="34" charset="0"/>
              <a:ea typeface="Adobe Heiti Std R" pitchFamily="34" charset="-128"/>
            </a:endParaRPr>
          </a:p>
        </p:txBody>
      </p:sp>
      <p:sp>
        <p:nvSpPr>
          <p:cNvPr id="24" name="TextBox 23"/>
          <p:cNvSpPr txBox="1"/>
          <p:nvPr userDrawn="1"/>
        </p:nvSpPr>
        <p:spPr>
          <a:xfrm>
            <a:off x="3048000" y="622272"/>
            <a:ext cx="5290326" cy="477054"/>
          </a:xfrm>
          <a:prstGeom prst="rect">
            <a:avLst/>
          </a:prstGeom>
          <a:noFill/>
        </p:spPr>
        <p:txBody>
          <a:bodyPr wrap="square" rtlCol="0">
            <a:spAutoFit/>
          </a:bodyPr>
          <a:lstStyle/>
          <a:p>
            <a:r>
              <a:rPr lang="en-US" sz="2500" b="0">
                <a:solidFill>
                  <a:schemeClr val="accent6">
                    <a:lumMod val="60000"/>
                    <a:lumOff val="40000"/>
                  </a:schemeClr>
                </a:solidFill>
                <a:latin typeface="BankGothic Md BT" panose="020B0807020203060204" pitchFamily="34" charset="0"/>
                <a:ea typeface="Adobe Heiti Std R" pitchFamily="34" charset="-128"/>
              </a:rPr>
              <a:t>POLITEKNIK NEGERI BATAM</a:t>
            </a:r>
            <a:endParaRPr lang="id-ID" sz="2500" b="0">
              <a:solidFill>
                <a:schemeClr val="accent6">
                  <a:lumMod val="60000"/>
                  <a:lumOff val="40000"/>
                </a:schemeClr>
              </a:solidFill>
              <a:latin typeface="BankGothic Md BT" panose="020B0807020203060204" pitchFamily="34" charset="0"/>
              <a:ea typeface="Adobe Heiti Std R" pitchFamily="34" charset="-128"/>
            </a:endParaRPr>
          </a:p>
        </p:txBody>
      </p:sp>
      <p:sp>
        <p:nvSpPr>
          <p:cNvPr id="4" name="TextBox 3"/>
          <p:cNvSpPr txBox="1"/>
          <p:nvPr userDrawn="1"/>
        </p:nvSpPr>
        <p:spPr>
          <a:xfrm>
            <a:off x="1792442" y="1425714"/>
            <a:ext cx="6155711" cy="553998"/>
          </a:xfrm>
          <a:prstGeom prst="rect">
            <a:avLst/>
          </a:prstGeom>
          <a:noFill/>
        </p:spPr>
        <p:txBody>
          <a:bodyPr wrap="square" rtlCol="0">
            <a:spAutoFit/>
          </a:bodyPr>
          <a:lstStyle/>
          <a:p>
            <a:pPr algn="ctr"/>
            <a:r>
              <a:rPr lang="en-US" sz="3000" b="1" dirty="0" err="1">
                <a:solidFill>
                  <a:schemeClr val="tx1"/>
                </a:solidFill>
                <a:latin typeface="Bahnschrift Light" panose="020B0502040204020203" pitchFamily="34" charset="0"/>
              </a:rPr>
              <a:t>Laporan</a:t>
            </a:r>
            <a:r>
              <a:rPr lang="en-US" sz="3000" b="1" dirty="0">
                <a:solidFill>
                  <a:schemeClr val="tx1"/>
                </a:solidFill>
                <a:latin typeface="Bahnschrift Light" panose="020B0502040204020203" pitchFamily="34" charset="0"/>
              </a:rPr>
              <a:t> AKHIR (MS030)</a:t>
            </a:r>
            <a:endParaRPr lang="id-ID" sz="3000" b="1" dirty="0">
              <a:solidFill>
                <a:schemeClr val="tx1"/>
              </a:solidFill>
              <a:latin typeface="Bahnschrift Light" panose="020B0502040204020203" pitchFamily="34" charset="0"/>
            </a:endParaRPr>
          </a:p>
        </p:txBody>
      </p:sp>
      <p:sp>
        <p:nvSpPr>
          <p:cNvPr id="2" name="Title 1"/>
          <p:cNvSpPr>
            <a:spLocks noGrp="1"/>
          </p:cNvSpPr>
          <p:nvPr>
            <p:ph type="ctrTitle" hasCustomPrompt="1"/>
          </p:nvPr>
        </p:nvSpPr>
        <p:spPr>
          <a:xfrm>
            <a:off x="685800" y="2046516"/>
            <a:ext cx="7772400" cy="1524000"/>
          </a:xfrm>
          <a:noFill/>
        </p:spPr>
        <p:txBody>
          <a:bodyPr>
            <a:normAutofit/>
          </a:bodyPr>
          <a:lstStyle>
            <a:lvl1pPr algn="l">
              <a:defRPr sz="2700" b="1" baseline="0">
                <a:solidFill>
                  <a:schemeClr val="tx1"/>
                </a:solidFill>
                <a:latin typeface="Bahnschrift Light" panose="020B0502040204020203" pitchFamily="34" charset="0"/>
              </a:defRPr>
            </a:lvl1pPr>
          </a:lstStyle>
          <a:p>
            <a:r>
              <a:rPr lang="en-US" dirty="0" err="1"/>
              <a:t>Judul</a:t>
            </a:r>
            <a:r>
              <a:rPr lang="en-US" dirty="0"/>
              <a:t> </a:t>
            </a:r>
            <a:r>
              <a:rPr lang="en-US" dirty="0" err="1"/>
              <a:t>LaporanAkhir</a:t>
            </a:r>
            <a:endParaRPr lang="id-ID" dirty="0"/>
          </a:p>
        </p:txBody>
      </p:sp>
      <p:sp>
        <p:nvSpPr>
          <p:cNvPr id="21" name="Title 4"/>
          <p:cNvSpPr txBox="1"/>
          <p:nvPr userDrawn="1"/>
        </p:nvSpPr>
        <p:spPr>
          <a:xfrm>
            <a:off x="0" y="6477000"/>
            <a:ext cx="9144000" cy="381000"/>
          </a:xfrm>
          <a:prstGeom prst="rect">
            <a:avLst/>
          </a:prstGeom>
          <a:noFill/>
        </p:spPr>
        <p:txBody>
          <a:bodyPr vert="horz" lIns="91440" tIns="45720" rIns="91440" bIns="45720" rtlCol="0" anchor="ctr">
            <a:normAutofit/>
          </a:bodyPr>
          <a:lstStyle>
            <a:lvl1pPr algn="just" defTabSz="914400" rtl="0" eaLnBrk="1" latinLnBrk="0" hangingPunct="1">
              <a:spcBef>
                <a:spcPct val="0"/>
              </a:spcBef>
              <a:buNone/>
              <a:defRPr sz="3000" kern="1200" baseline="0">
                <a:solidFill>
                  <a:schemeClr val="tx1"/>
                </a:solidFill>
                <a:latin typeface="Bahnschrift Light" panose="020B0502040204020203" pitchFamily="34" charset="0"/>
                <a:ea typeface="+mj-ea"/>
                <a:cs typeface="+mj-cs"/>
              </a:defRPr>
            </a:lvl1pPr>
          </a:lstStyle>
          <a:p>
            <a:r>
              <a:rPr lang="en-US" sz="1600" b="1" dirty="0" err="1">
                <a:solidFill>
                  <a:schemeClr val="bg1"/>
                </a:solidFill>
              </a:rPr>
              <a:t>Tugas</a:t>
            </a:r>
            <a:r>
              <a:rPr lang="en-US" sz="1600" b="1" dirty="0">
                <a:solidFill>
                  <a:schemeClr val="bg1"/>
                </a:solidFill>
              </a:rPr>
              <a:t> Akhir (MS030) – Semester </a:t>
            </a:r>
            <a:r>
              <a:rPr lang="en-US" sz="1600" b="1" dirty="0" err="1">
                <a:solidFill>
                  <a:schemeClr val="bg1"/>
                </a:solidFill>
              </a:rPr>
              <a:t>Genap</a:t>
            </a:r>
            <a:r>
              <a:rPr lang="en-US" sz="1600" b="1" dirty="0">
                <a:solidFill>
                  <a:schemeClr val="bg1"/>
                </a:solidFill>
              </a:rPr>
              <a:t> </a:t>
            </a:r>
            <a:r>
              <a:rPr lang="en-US" sz="1600" b="1" dirty="0" err="1">
                <a:solidFill>
                  <a:schemeClr val="bg1"/>
                </a:solidFill>
              </a:rPr>
              <a:t>Tahun</a:t>
            </a:r>
            <a:r>
              <a:rPr lang="en-US" sz="1600" b="1" dirty="0">
                <a:solidFill>
                  <a:schemeClr val="bg1"/>
                </a:solidFill>
              </a:rPr>
              <a:t> </a:t>
            </a:r>
            <a:r>
              <a:rPr lang="en-US" sz="1600" b="1" dirty="0" err="1">
                <a:solidFill>
                  <a:schemeClr val="bg1"/>
                </a:solidFill>
              </a:rPr>
              <a:t>Ajaran</a:t>
            </a:r>
            <a:r>
              <a:rPr lang="en-US" sz="1600" b="1" dirty="0">
                <a:solidFill>
                  <a:schemeClr val="bg1"/>
                </a:solidFill>
              </a:rPr>
              <a:t> 2023/2024</a:t>
            </a:r>
            <a:endParaRPr lang="en-US" sz="1600" b="1" dirty="0">
              <a:solidFill>
                <a:schemeClr val="bg1"/>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id-ID"/>
          </a:p>
        </p:txBody>
      </p:sp>
      <p:sp>
        <p:nvSpPr>
          <p:cNvPr id="4" name="Date Placeholder 3"/>
          <p:cNvSpPr>
            <a:spLocks noGrp="1"/>
          </p:cNvSpPr>
          <p:nvPr>
            <p:ph type="dt" sz="half" idx="10"/>
          </p:nvPr>
        </p:nvSpPr>
        <p:spPr/>
        <p:txBody>
          <a:bodyPr/>
          <a:lstStyle/>
          <a:p>
            <a:fld id="{606147E1-A69B-4183-9C29-31511A4AF585}" type="datetimeFigureOut">
              <a:rPr lang="id-ID" smtClean="0"/>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0D4380DB-3D82-4954-A188-9C6AA3581D66}" type="slidenum">
              <a:rPr lang="id-ID" smtClean="0"/>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id-ID"/>
          </a:p>
        </p:txBody>
      </p:sp>
      <p:sp>
        <p:nvSpPr>
          <p:cNvPr id="4" name="Date Placeholder 3"/>
          <p:cNvSpPr>
            <a:spLocks noGrp="1"/>
          </p:cNvSpPr>
          <p:nvPr>
            <p:ph type="dt" sz="half" idx="10"/>
          </p:nvPr>
        </p:nvSpPr>
        <p:spPr/>
        <p:txBody>
          <a:bodyPr/>
          <a:lstStyle/>
          <a:p>
            <a:fld id="{606147E1-A69B-4183-9C29-31511A4AF585}" type="datetimeFigureOut">
              <a:rPr lang="id-ID" smtClean="0"/>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0D4380DB-3D82-4954-A188-9C6AA3581D66}" type="slidenum">
              <a:rPr lang="id-ID" smtClean="0"/>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 y="92066"/>
            <a:ext cx="2209800" cy="38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914400"/>
            <a:ext cx="8229600" cy="457200"/>
          </a:xfrm>
        </p:spPr>
        <p:txBody>
          <a:bodyPr>
            <a:noAutofit/>
          </a:bodyPr>
          <a:lstStyle>
            <a:lvl1pPr algn="l">
              <a:defRPr sz="2500" b="1">
                <a:latin typeface="Bahnschrift Light" panose="020B0502040204020203" pitchFamily="34" charset="0"/>
              </a:defRPr>
            </a:lvl1pPr>
          </a:lstStyle>
          <a:p>
            <a:r>
              <a:rPr lang="en-US"/>
              <a:t>Click to edit Master title style</a:t>
            </a:r>
            <a:endParaRPr lang="id-ID"/>
          </a:p>
        </p:txBody>
      </p:sp>
      <p:sp>
        <p:nvSpPr>
          <p:cNvPr id="3" name="Content Placeholder 2"/>
          <p:cNvSpPr>
            <a:spLocks noGrp="1"/>
          </p:cNvSpPr>
          <p:nvPr>
            <p:ph idx="1"/>
          </p:nvPr>
        </p:nvSpPr>
        <p:spPr>
          <a:xfrm>
            <a:off x="448235" y="1600201"/>
            <a:ext cx="8229600" cy="4598894"/>
          </a:xfrm>
        </p:spPr>
        <p:txBody>
          <a:bodyPr/>
          <a:lstStyle>
            <a:lvl1pPr>
              <a:defRPr sz="2000">
                <a:latin typeface="Bahnschrift Light" panose="020B0502040204020203" pitchFamily="34" charset="0"/>
              </a:defRPr>
            </a:lvl1pPr>
            <a:lvl2pPr>
              <a:defRPr sz="2000">
                <a:latin typeface="Bahnschrift Light" panose="020B0502040204020203" pitchFamily="34" charset="0"/>
              </a:defRPr>
            </a:lvl2pPr>
            <a:lvl3pPr>
              <a:defRPr sz="1800">
                <a:latin typeface="Bahnschrift Light" panose="020B0502040204020203" pitchFamily="34" charset="0"/>
              </a:defRPr>
            </a:lvl3pPr>
            <a:lvl4pPr>
              <a:defRPr sz="1800">
                <a:latin typeface="Bahnschrift Light" panose="020B0502040204020203" pitchFamily="34" charset="0"/>
              </a:defRPr>
            </a:lvl4pPr>
            <a:lvl5pPr>
              <a:defRPr sz="1800">
                <a:latin typeface="Bahnschrift Light" panose="020B0502040204020203" pitchFamily="34" charset="0"/>
              </a:defRPr>
            </a:lvl5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id-ID" dirty="0"/>
          </a:p>
        </p:txBody>
      </p:sp>
      <p:sp>
        <p:nvSpPr>
          <p:cNvPr id="11" name="Snip Single Corner Rectangle 7"/>
          <p:cNvSpPr/>
          <p:nvPr userDrawn="1"/>
        </p:nvSpPr>
        <p:spPr>
          <a:xfrm flipV="1">
            <a:off x="0" y="562587"/>
            <a:ext cx="2057400" cy="273423"/>
          </a:xfrm>
          <a:custGeom>
            <a:avLst/>
            <a:gdLst>
              <a:gd name="connsiteX0" fmla="*/ 0 w 2209800"/>
              <a:gd name="connsiteY0" fmla="*/ 0 h 1143000"/>
              <a:gd name="connsiteX1" fmla="*/ 1638300 w 2209800"/>
              <a:gd name="connsiteY1" fmla="*/ 0 h 1143000"/>
              <a:gd name="connsiteX2" fmla="*/ 2209800 w 2209800"/>
              <a:gd name="connsiteY2" fmla="*/ 571500 h 1143000"/>
              <a:gd name="connsiteX3" fmla="*/ 2209800 w 2209800"/>
              <a:gd name="connsiteY3" fmla="*/ 1143000 h 1143000"/>
              <a:gd name="connsiteX4" fmla="*/ 0 w 2209800"/>
              <a:gd name="connsiteY4" fmla="*/ 1143000 h 1143000"/>
              <a:gd name="connsiteX5" fmla="*/ 0 w 2209800"/>
              <a:gd name="connsiteY5" fmla="*/ 0 h 1143000"/>
              <a:gd name="connsiteX0-1" fmla="*/ 0 w 2209800"/>
              <a:gd name="connsiteY0-2" fmla="*/ 0 h 1143000"/>
              <a:gd name="connsiteX1-3" fmla="*/ 1638300 w 2209800"/>
              <a:gd name="connsiteY1-4" fmla="*/ 0 h 1143000"/>
              <a:gd name="connsiteX2-5" fmla="*/ 2209800 w 2209800"/>
              <a:gd name="connsiteY2-6" fmla="*/ 1143000 h 1143000"/>
              <a:gd name="connsiteX3-7" fmla="*/ 0 w 2209800"/>
              <a:gd name="connsiteY3-8" fmla="*/ 1143000 h 1143000"/>
              <a:gd name="connsiteX4-9" fmla="*/ 0 w 2209800"/>
              <a:gd name="connsiteY4-10" fmla="*/ 0 h 1143000"/>
              <a:gd name="connsiteX0-11" fmla="*/ 0 w 3124200"/>
              <a:gd name="connsiteY0-12" fmla="*/ 0 h 1143000"/>
              <a:gd name="connsiteX1-13" fmla="*/ 1638300 w 3124200"/>
              <a:gd name="connsiteY1-14" fmla="*/ 0 h 1143000"/>
              <a:gd name="connsiteX2-15" fmla="*/ 3124200 w 3124200"/>
              <a:gd name="connsiteY2-16" fmla="*/ 1129553 h 1143000"/>
              <a:gd name="connsiteX3-17" fmla="*/ 0 w 3124200"/>
              <a:gd name="connsiteY3-18" fmla="*/ 1143000 h 1143000"/>
              <a:gd name="connsiteX4-19" fmla="*/ 0 w 3124200"/>
              <a:gd name="connsiteY4-20" fmla="*/ 0 h 1143000"/>
              <a:gd name="connsiteX0-21" fmla="*/ 0 w 3124200"/>
              <a:gd name="connsiteY0-22" fmla="*/ 0 h 1143000"/>
              <a:gd name="connsiteX1-23" fmla="*/ 2606488 w 3124200"/>
              <a:gd name="connsiteY1-24" fmla="*/ 0 h 1143000"/>
              <a:gd name="connsiteX2-25" fmla="*/ 3124200 w 3124200"/>
              <a:gd name="connsiteY2-26" fmla="*/ 1129553 h 1143000"/>
              <a:gd name="connsiteX3-27" fmla="*/ 0 w 3124200"/>
              <a:gd name="connsiteY3-28" fmla="*/ 1143000 h 1143000"/>
              <a:gd name="connsiteX4-29" fmla="*/ 0 w 3124200"/>
              <a:gd name="connsiteY4-30" fmla="*/ 0 h 1143000"/>
              <a:gd name="connsiteX0-31" fmla="*/ 0 w 3124200"/>
              <a:gd name="connsiteY0-32" fmla="*/ 0 h 1143000"/>
              <a:gd name="connsiteX1-33" fmla="*/ 2743896 w 3124200"/>
              <a:gd name="connsiteY1-34" fmla="*/ 19911 h 1143000"/>
              <a:gd name="connsiteX2-35" fmla="*/ 3124200 w 3124200"/>
              <a:gd name="connsiteY2-36" fmla="*/ 1129553 h 1143000"/>
              <a:gd name="connsiteX3-37" fmla="*/ 0 w 3124200"/>
              <a:gd name="connsiteY3-38" fmla="*/ 1143000 h 1143000"/>
              <a:gd name="connsiteX4-39" fmla="*/ 0 w 3124200"/>
              <a:gd name="connsiteY4-40" fmla="*/ 0 h 1143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24200" h="1143000">
                <a:moveTo>
                  <a:pt x="0" y="0"/>
                </a:moveTo>
                <a:lnTo>
                  <a:pt x="2743896" y="19911"/>
                </a:lnTo>
                <a:lnTo>
                  <a:pt x="3124200" y="1129553"/>
                </a:lnTo>
                <a:lnTo>
                  <a:pt x="0" y="1143000"/>
                </a:lnTo>
                <a:lnTo>
                  <a:pt x="0" y="0"/>
                </a:ln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Snip Single Corner Rectangle 7"/>
          <p:cNvSpPr/>
          <p:nvPr userDrawn="1"/>
        </p:nvSpPr>
        <p:spPr>
          <a:xfrm flipH="1">
            <a:off x="2051050" y="4447"/>
            <a:ext cx="7092949" cy="573382"/>
          </a:xfrm>
          <a:custGeom>
            <a:avLst/>
            <a:gdLst>
              <a:gd name="connsiteX0" fmla="*/ 0 w 2209800"/>
              <a:gd name="connsiteY0" fmla="*/ 0 h 1143000"/>
              <a:gd name="connsiteX1" fmla="*/ 1638300 w 2209800"/>
              <a:gd name="connsiteY1" fmla="*/ 0 h 1143000"/>
              <a:gd name="connsiteX2" fmla="*/ 2209800 w 2209800"/>
              <a:gd name="connsiteY2" fmla="*/ 571500 h 1143000"/>
              <a:gd name="connsiteX3" fmla="*/ 2209800 w 2209800"/>
              <a:gd name="connsiteY3" fmla="*/ 1143000 h 1143000"/>
              <a:gd name="connsiteX4" fmla="*/ 0 w 2209800"/>
              <a:gd name="connsiteY4" fmla="*/ 1143000 h 1143000"/>
              <a:gd name="connsiteX5" fmla="*/ 0 w 2209800"/>
              <a:gd name="connsiteY5" fmla="*/ 0 h 1143000"/>
              <a:gd name="connsiteX0-1" fmla="*/ 0 w 2209800"/>
              <a:gd name="connsiteY0-2" fmla="*/ 0 h 1143000"/>
              <a:gd name="connsiteX1-3" fmla="*/ 1638300 w 2209800"/>
              <a:gd name="connsiteY1-4" fmla="*/ 0 h 1143000"/>
              <a:gd name="connsiteX2-5" fmla="*/ 2209800 w 2209800"/>
              <a:gd name="connsiteY2-6" fmla="*/ 1143000 h 1143000"/>
              <a:gd name="connsiteX3-7" fmla="*/ 0 w 2209800"/>
              <a:gd name="connsiteY3-8" fmla="*/ 1143000 h 1143000"/>
              <a:gd name="connsiteX4-9" fmla="*/ 0 w 2209800"/>
              <a:gd name="connsiteY4-10" fmla="*/ 0 h 1143000"/>
              <a:gd name="connsiteX0-11" fmla="*/ 0 w 3124200"/>
              <a:gd name="connsiteY0-12" fmla="*/ 0 h 1143000"/>
              <a:gd name="connsiteX1-13" fmla="*/ 1638300 w 3124200"/>
              <a:gd name="connsiteY1-14" fmla="*/ 0 h 1143000"/>
              <a:gd name="connsiteX2-15" fmla="*/ 3124200 w 3124200"/>
              <a:gd name="connsiteY2-16" fmla="*/ 1129553 h 1143000"/>
              <a:gd name="connsiteX3-17" fmla="*/ 0 w 3124200"/>
              <a:gd name="connsiteY3-18" fmla="*/ 1143000 h 1143000"/>
              <a:gd name="connsiteX4-19" fmla="*/ 0 w 3124200"/>
              <a:gd name="connsiteY4-20" fmla="*/ 0 h 1143000"/>
              <a:gd name="connsiteX0-21" fmla="*/ 0 w 3124200"/>
              <a:gd name="connsiteY0-22" fmla="*/ 0 h 1143000"/>
              <a:gd name="connsiteX1-23" fmla="*/ 2606488 w 3124200"/>
              <a:gd name="connsiteY1-24" fmla="*/ 0 h 1143000"/>
              <a:gd name="connsiteX2-25" fmla="*/ 3124200 w 3124200"/>
              <a:gd name="connsiteY2-26" fmla="*/ 1129553 h 1143000"/>
              <a:gd name="connsiteX3-27" fmla="*/ 0 w 3124200"/>
              <a:gd name="connsiteY3-28" fmla="*/ 1143000 h 1143000"/>
              <a:gd name="connsiteX4-29" fmla="*/ 0 w 3124200"/>
              <a:gd name="connsiteY4-30" fmla="*/ 0 h 1143000"/>
              <a:gd name="connsiteX0-31" fmla="*/ 0 w 3124200"/>
              <a:gd name="connsiteY0-32" fmla="*/ 0 h 1143000"/>
              <a:gd name="connsiteX1-33" fmla="*/ 2834732 w 3124200"/>
              <a:gd name="connsiteY1-34" fmla="*/ 47625 h 1143000"/>
              <a:gd name="connsiteX2-35" fmla="*/ 3124200 w 3124200"/>
              <a:gd name="connsiteY2-36" fmla="*/ 1129553 h 1143000"/>
              <a:gd name="connsiteX3-37" fmla="*/ 0 w 3124200"/>
              <a:gd name="connsiteY3-38" fmla="*/ 1143000 h 1143000"/>
              <a:gd name="connsiteX4-39" fmla="*/ 0 w 3124200"/>
              <a:gd name="connsiteY4-40" fmla="*/ 0 h 1143000"/>
              <a:gd name="connsiteX0-41" fmla="*/ 0 w 3124200"/>
              <a:gd name="connsiteY0-42" fmla="*/ 0 h 1143000"/>
              <a:gd name="connsiteX1-43" fmla="*/ 2871119 w 3124200"/>
              <a:gd name="connsiteY1-44" fmla="*/ 63500 h 1143000"/>
              <a:gd name="connsiteX2-45" fmla="*/ 3124200 w 3124200"/>
              <a:gd name="connsiteY2-46" fmla="*/ 1129553 h 1143000"/>
              <a:gd name="connsiteX3-47" fmla="*/ 0 w 3124200"/>
              <a:gd name="connsiteY3-48" fmla="*/ 1143000 h 1143000"/>
              <a:gd name="connsiteX4-49" fmla="*/ 0 w 3124200"/>
              <a:gd name="connsiteY4-50" fmla="*/ 0 h 1143000"/>
              <a:gd name="connsiteX0-51" fmla="*/ 0 w 3124200"/>
              <a:gd name="connsiteY0-52" fmla="*/ 0 h 1143000"/>
              <a:gd name="connsiteX1-53" fmla="*/ 2950904 w 3124200"/>
              <a:gd name="connsiteY1-54" fmla="*/ 63500 h 1143000"/>
              <a:gd name="connsiteX2-55" fmla="*/ 3124200 w 3124200"/>
              <a:gd name="connsiteY2-56" fmla="*/ 1129553 h 1143000"/>
              <a:gd name="connsiteX3-57" fmla="*/ 0 w 3124200"/>
              <a:gd name="connsiteY3-58" fmla="*/ 1143000 h 1143000"/>
              <a:gd name="connsiteX4-59" fmla="*/ 0 w 3124200"/>
              <a:gd name="connsiteY4-60" fmla="*/ 0 h 1143000"/>
              <a:gd name="connsiteX0-61" fmla="*/ 0 w 3124200"/>
              <a:gd name="connsiteY0-62" fmla="*/ 0 h 1143000"/>
              <a:gd name="connsiteX1-63" fmla="*/ 2991216 w 3124200"/>
              <a:gd name="connsiteY1-64" fmla="*/ 44450 h 1143000"/>
              <a:gd name="connsiteX2-65" fmla="*/ 3124200 w 3124200"/>
              <a:gd name="connsiteY2-66" fmla="*/ 1129553 h 1143000"/>
              <a:gd name="connsiteX3-67" fmla="*/ 0 w 3124200"/>
              <a:gd name="connsiteY3-68" fmla="*/ 1143000 h 1143000"/>
              <a:gd name="connsiteX4-69" fmla="*/ 0 w 3124200"/>
              <a:gd name="connsiteY4-70" fmla="*/ 0 h 1143000"/>
              <a:gd name="connsiteX0-71" fmla="*/ 0 w 3124200"/>
              <a:gd name="connsiteY0-72" fmla="*/ 0 h 1143000"/>
              <a:gd name="connsiteX1-73" fmla="*/ 2947545 w 3124200"/>
              <a:gd name="connsiteY1-74" fmla="*/ 44451 h 1143000"/>
              <a:gd name="connsiteX2-75" fmla="*/ 3124200 w 3124200"/>
              <a:gd name="connsiteY2-76" fmla="*/ 1129553 h 1143000"/>
              <a:gd name="connsiteX3-77" fmla="*/ 0 w 3124200"/>
              <a:gd name="connsiteY3-78" fmla="*/ 1143000 h 1143000"/>
              <a:gd name="connsiteX4-79" fmla="*/ 0 w 3124200"/>
              <a:gd name="connsiteY4-80" fmla="*/ 0 h 1143000"/>
              <a:gd name="connsiteX0-81" fmla="*/ 0 w 3124200"/>
              <a:gd name="connsiteY0-82" fmla="*/ 0 h 1143000"/>
              <a:gd name="connsiteX1-83" fmla="*/ 2890436 w 3124200"/>
              <a:gd name="connsiteY1-84" fmla="*/ 14066 h 1143000"/>
              <a:gd name="connsiteX2-85" fmla="*/ 3124200 w 3124200"/>
              <a:gd name="connsiteY2-86" fmla="*/ 1129553 h 1143000"/>
              <a:gd name="connsiteX3-87" fmla="*/ 0 w 3124200"/>
              <a:gd name="connsiteY3-88" fmla="*/ 1143000 h 1143000"/>
              <a:gd name="connsiteX4-89" fmla="*/ 0 w 3124200"/>
              <a:gd name="connsiteY4-90" fmla="*/ 0 h 1143000"/>
              <a:gd name="connsiteX0-91" fmla="*/ 0 w 3124200"/>
              <a:gd name="connsiteY0-92" fmla="*/ 0 h 1143000"/>
              <a:gd name="connsiteX1-93" fmla="*/ 2837246 w 3124200"/>
              <a:gd name="connsiteY1-94" fmla="*/ 14066 h 1143000"/>
              <a:gd name="connsiteX2-95" fmla="*/ 3124200 w 3124200"/>
              <a:gd name="connsiteY2-96" fmla="*/ 1129553 h 1143000"/>
              <a:gd name="connsiteX3-97" fmla="*/ 0 w 3124200"/>
              <a:gd name="connsiteY3-98" fmla="*/ 1143000 h 1143000"/>
              <a:gd name="connsiteX4-99" fmla="*/ 0 w 3124200"/>
              <a:gd name="connsiteY4-100" fmla="*/ 0 h 1143000"/>
              <a:gd name="connsiteX0-101" fmla="*/ 0 w 3124200"/>
              <a:gd name="connsiteY0-102" fmla="*/ 0 h 1143000"/>
              <a:gd name="connsiteX1-103" fmla="*/ 2903384 w 3124200"/>
              <a:gd name="connsiteY1-104" fmla="*/ 18813 h 1143000"/>
              <a:gd name="connsiteX2-105" fmla="*/ 3124200 w 3124200"/>
              <a:gd name="connsiteY2-106" fmla="*/ 1129553 h 1143000"/>
              <a:gd name="connsiteX3-107" fmla="*/ 0 w 3124200"/>
              <a:gd name="connsiteY3-108" fmla="*/ 1143000 h 1143000"/>
              <a:gd name="connsiteX4-109" fmla="*/ 0 w 3124200"/>
              <a:gd name="connsiteY4-110" fmla="*/ 0 h 1143000"/>
              <a:gd name="connsiteX0-111" fmla="*/ 0 w 3126999"/>
              <a:gd name="connsiteY0-112" fmla="*/ 0 h 1143000"/>
              <a:gd name="connsiteX1-113" fmla="*/ 2903384 w 3126999"/>
              <a:gd name="connsiteY1-114" fmla="*/ 18813 h 1143000"/>
              <a:gd name="connsiteX2-115" fmla="*/ 3126999 w 3126999"/>
              <a:gd name="connsiteY2-116" fmla="*/ 1116892 h 1143000"/>
              <a:gd name="connsiteX3-117" fmla="*/ 0 w 3126999"/>
              <a:gd name="connsiteY3-118" fmla="*/ 1143000 h 1143000"/>
              <a:gd name="connsiteX4-119" fmla="*/ 0 w 3126999"/>
              <a:gd name="connsiteY4-120" fmla="*/ 0 h 1143000"/>
              <a:gd name="connsiteX0-121" fmla="*/ 0 w 3126999"/>
              <a:gd name="connsiteY0-122" fmla="*/ 57151 h 1200151"/>
              <a:gd name="connsiteX1-123" fmla="*/ 2905483 w 3126999"/>
              <a:gd name="connsiteY1-124" fmla="*/ 0 h 1200151"/>
              <a:gd name="connsiteX2-125" fmla="*/ 3126999 w 3126999"/>
              <a:gd name="connsiteY2-126" fmla="*/ 1174043 h 1200151"/>
              <a:gd name="connsiteX3-127" fmla="*/ 0 w 3126999"/>
              <a:gd name="connsiteY3-128" fmla="*/ 1200151 h 1200151"/>
              <a:gd name="connsiteX4-129" fmla="*/ 0 w 3126999"/>
              <a:gd name="connsiteY4-130" fmla="*/ 57151 h 1200151"/>
              <a:gd name="connsiteX0-131" fmla="*/ 0 w 3126999"/>
              <a:gd name="connsiteY0-132" fmla="*/ 178 h 1143178"/>
              <a:gd name="connsiteX1-133" fmla="*/ 2882388 w 3126999"/>
              <a:gd name="connsiteY1-134" fmla="*/ 0 h 1143178"/>
              <a:gd name="connsiteX2-135" fmla="*/ 3126999 w 3126999"/>
              <a:gd name="connsiteY2-136" fmla="*/ 1117070 h 1143178"/>
              <a:gd name="connsiteX3-137" fmla="*/ 0 w 3126999"/>
              <a:gd name="connsiteY3-138" fmla="*/ 1143178 h 1143178"/>
              <a:gd name="connsiteX4-139" fmla="*/ 0 w 3126999"/>
              <a:gd name="connsiteY4-140" fmla="*/ 178 h 114317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26999" h="1143178">
                <a:moveTo>
                  <a:pt x="0" y="178"/>
                </a:moveTo>
                <a:lnTo>
                  <a:pt x="2882388" y="0"/>
                </a:lnTo>
                <a:lnTo>
                  <a:pt x="3126999" y="1117070"/>
                </a:lnTo>
                <a:lnTo>
                  <a:pt x="0" y="1143178"/>
                </a:lnTo>
                <a:lnTo>
                  <a:pt x="0" y="178"/>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3" name="Picture 2" descr="D:\Kuliah\Profil\Contoh\LogoPoltek_statuta-png-300x250.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401826" y="6342595"/>
            <a:ext cx="589774" cy="491478"/>
          </a:xfrm>
          <a:prstGeom prst="rect">
            <a:avLst/>
          </a:prstGeom>
          <a:noFill/>
          <a:effectLst>
            <a:glow rad="63500">
              <a:schemeClr val="tx1">
                <a:alpha val="40000"/>
              </a:schemeClr>
            </a:glow>
          </a:effectLst>
          <a:extLst>
            <a:ext uri="{909E8E84-426E-40DD-AFC4-6F175D3DCCD1}">
              <a14:hiddenFill xmlns:a14="http://schemas.microsoft.com/office/drawing/2010/main">
                <a:solidFill>
                  <a:srgbClr val="FFFFFF"/>
                </a:solidFill>
              </a14:hiddenFill>
            </a:ext>
          </a:extLst>
        </p:spPr>
      </p:pic>
      <p:cxnSp>
        <p:nvCxnSpPr>
          <p:cNvPr id="14" name="Straight Connector 13"/>
          <p:cNvCxnSpPr>
            <a:stCxn id="11" idx="1"/>
            <a:endCxn id="12" idx="1"/>
          </p:cNvCxnSpPr>
          <p:nvPr userDrawn="1"/>
        </p:nvCxnSpPr>
        <p:spPr>
          <a:xfrm flipV="1">
            <a:off x="1806956" y="4447"/>
            <a:ext cx="798943" cy="82680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30479" y="547349"/>
            <a:ext cx="2207895" cy="261610"/>
          </a:xfrm>
          <a:prstGeom prst="rect">
            <a:avLst/>
          </a:prstGeom>
          <a:noFill/>
        </p:spPr>
        <p:txBody>
          <a:bodyPr wrap="square" rtlCol="0">
            <a:spAutoFit/>
          </a:bodyPr>
          <a:lstStyle/>
          <a:p>
            <a:r>
              <a:rPr lang="en-US" sz="1100" b="0" dirty="0">
                <a:solidFill>
                  <a:schemeClr val="tx2">
                    <a:lumMod val="75000"/>
                  </a:schemeClr>
                </a:solidFill>
                <a:latin typeface="BankGothic Md BT" panose="020B0807020203060204" pitchFamily="34" charset="0"/>
                <a:ea typeface="Adobe Heiti Std R" pitchFamily="34" charset="-128"/>
              </a:rPr>
              <a:t>www.polibatam.ac.id</a:t>
            </a:r>
            <a:endParaRPr lang="id-ID" sz="1100" b="0" dirty="0">
              <a:solidFill>
                <a:schemeClr val="tx2">
                  <a:lumMod val="75000"/>
                </a:schemeClr>
              </a:solidFill>
              <a:latin typeface="BankGothic Md BT" panose="020B0807020203060204" pitchFamily="34" charset="0"/>
              <a:ea typeface="Adobe Heiti Std R" pitchFamily="34" charset="-128"/>
            </a:endParaRPr>
          </a:p>
        </p:txBody>
      </p:sp>
      <p:sp>
        <p:nvSpPr>
          <p:cNvPr id="16" name="TextBox 15"/>
          <p:cNvSpPr txBox="1"/>
          <p:nvPr userDrawn="1"/>
        </p:nvSpPr>
        <p:spPr>
          <a:xfrm>
            <a:off x="3048000" y="55308"/>
            <a:ext cx="5290326" cy="477054"/>
          </a:xfrm>
          <a:prstGeom prst="rect">
            <a:avLst/>
          </a:prstGeom>
          <a:noFill/>
        </p:spPr>
        <p:txBody>
          <a:bodyPr wrap="square" rtlCol="0">
            <a:spAutoFit/>
          </a:bodyPr>
          <a:lstStyle/>
          <a:p>
            <a:r>
              <a:rPr lang="en-US" sz="2500" b="0">
                <a:solidFill>
                  <a:schemeClr val="accent6">
                    <a:lumMod val="60000"/>
                    <a:lumOff val="40000"/>
                  </a:schemeClr>
                </a:solidFill>
                <a:latin typeface="BankGothic Md BT" panose="020B0807020203060204" pitchFamily="34" charset="0"/>
                <a:ea typeface="Adobe Heiti Std R" pitchFamily="34" charset="-128"/>
              </a:rPr>
              <a:t>POLITEKNIK NEGERI BATAM</a:t>
            </a:r>
            <a:endParaRPr lang="id-ID" sz="2500" b="0">
              <a:solidFill>
                <a:schemeClr val="accent6">
                  <a:lumMod val="60000"/>
                  <a:lumOff val="40000"/>
                </a:schemeClr>
              </a:solidFill>
              <a:latin typeface="BankGothic Md BT" panose="020B0807020203060204" pitchFamily="34" charset="0"/>
              <a:ea typeface="Adobe Heiti Std R" pitchFamily="34" charset="-128"/>
            </a:endParaRPr>
          </a:p>
        </p:txBody>
      </p:sp>
      <p:sp>
        <p:nvSpPr>
          <p:cNvPr id="17" name="Snip Single Corner Rectangle 7"/>
          <p:cNvSpPr/>
          <p:nvPr userDrawn="1"/>
        </p:nvSpPr>
        <p:spPr>
          <a:xfrm>
            <a:off x="0" y="6428315"/>
            <a:ext cx="7092949" cy="434652"/>
          </a:xfrm>
          <a:custGeom>
            <a:avLst/>
            <a:gdLst>
              <a:gd name="connsiteX0" fmla="*/ 0 w 2209800"/>
              <a:gd name="connsiteY0" fmla="*/ 0 h 1143000"/>
              <a:gd name="connsiteX1" fmla="*/ 1638300 w 2209800"/>
              <a:gd name="connsiteY1" fmla="*/ 0 h 1143000"/>
              <a:gd name="connsiteX2" fmla="*/ 2209800 w 2209800"/>
              <a:gd name="connsiteY2" fmla="*/ 571500 h 1143000"/>
              <a:gd name="connsiteX3" fmla="*/ 2209800 w 2209800"/>
              <a:gd name="connsiteY3" fmla="*/ 1143000 h 1143000"/>
              <a:gd name="connsiteX4" fmla="*/ 0 w 2209800"/>
              <a:gd name="connsiteY4" fmla="*/ 1143000 h 1143000"/>
              <a:gd name="connsiteX5" fmla="*/ 0 w 2209800"/>
              <a:gd name="connsiteY5" fmla="*/ 0 h 1143000"/>
              <a:gd name="connsiteX0-1" fmla="*/ 0 w 2209800"/>
              <a:gd name="connsiteY0-2" fmla="*/ 0 h 1143000"/>
              <a:gd name="connsiteX1-3" fmla="*/ 1638300 w 2209800"/>
              <a:gd name="connsiteY1-4" fmla="*/ 0 h 1143000"/>
              <a:gd name="connsiteX2-5" fmla="*/ 2209800 w 2209800"/>
              <a:gd name="connsiteY2-6" fmla="*/ 1143000 h 1143000"/>
              <a:gd name="connsiteX3-7" fmla="*/ 0 w 2209800"/>
              <a:gd name="connsiteY3-8" fmla="*/ 1143000 h 1143000"/>
              <a:gd name="connsiteX4-9" fmla="*/ 0 w 2209800"/>
              <a:gd name="connsiteY4-10" fmla="*/ 0 h 1143000"/>
              <a:gd name="connsiteX0-11" fmla="*/ 0 w 3124200"/>
              <a:gd name="connsiteY0-12" fmla="*/ 0 h 1143000"/>
              <a:gd name="connsiteX1-13" fmla="*/ 1638300 w 3124200"/>
              <a:gd name="connsiteY1-14" fmla="*/ 0 h 1143000"/>
              <a:gd name="connsiteX2-15" fmla="*/ 3124200 w 3124200"/>
              <a:gd name="connsiteY2-16" fmla="*/ 1129553 h 1143000"/>
              <a:gd name="connsiteX3-17" fmla="*/ 0 w 3124200"/>
              <a:gd name="connsiteY3-18" fmla="*/ 1143000 h 1143000"/>
              <a:gd name="connsiteX4-19" fmla="*/ 0 w 3124200"/>
              <a:gd name="connsiteY4-20" fmla="*/ 0 h 1143000"/>
              <a:gd name="connsiteX0-21" fmla="*/ 0 w 3124200"/>
              <a:gd name="connsiteY0-22" fmla="*/ 0 h 1143000"/>
              <a:gd name="connsiteX1-23" fmla="*/ 2606488 w 3124200"/>
              <a:gd name="connsiteY1-24" fmla="*/ 0 h 1143000"/>
              <a:gd name="connsiteX2-25" fmla="*/ 3124200 w 3124200"/>
              <a:gd name="connsiteY2-26" fmla="*/ 1129553 h 1143000"/>
              <a:gd name="connsiteX3-27" fmla="*/ 0 w 3124200"/>
              <a:gd name="connsiteY3-28" fmla="*/ 1143000 h 1143000"/>
              <a:gd name="connsiteX4-29" fmla="*/ 0 w 3124200"/>
              <a:gd name="connsiteY4-30" fmla="*/ 0 h 1143000"/>
              <a:gd name="connsiteX0-31" fmla="*/ 0 w 3124200"/>
              <a:gd name="connsiteY0-32" fmla="*/ 0 h 1143000"/>
              <a:gd name="connsiteX1-33" fmla="*/ 2834732 w 3124200"/>
              <a:gd name="connsiteY1-34" fmla="*/ 47625 h 1143000"/>
              <a:gd name="connsiteX2-35" fmla="*/ 3124200 w 3124200"/>
              <a:gd name="connsiteY2-36" fmla="*/ 1129553 h 1143000"/>
              <a:gd name="connsiteX3-37" fmla="*/ 0 w 3124200"/>
              <a:gd name="connsiteY3-38" fmla="*/ 1143000 h 1143000"/>
              <a:gd name="connsiteX4-39" fmla="*/ 0 w 3124200"/>
              <a:gd name="connsiteY4-40" fmla="*/ 0 h 1143000"/>
              <a:gd name="connsiteX0-41" fmla="*/ 0 w 3124200"/>
              <a:gd name="connsiteY0-42" fmla="*/ 0 h 1143000"/>
              <a:gd name="connsiteX1-43" fmla="*/ 2871119 w 3124200"/>
              <a:gd name="connsiteY1-44" fmla="*/ 63500 h 1143000"/>
              <a:gd name="connsiteX2-45" fmla="*/ 3124200 w 3124200"/>
              <a:gd name="connsiteY2-46" fmla="*/ 1129553 h 1143000"/>
              <a:gd name="connsiteX3-47" fmla="*/ 0 w 3124200"/>
              <a:gd name="connsiteY3-48" fmla="*/ 1143000 h 1143000"/>
              <a:gd name="connsiteX4-49" fmla="*/ 0 w 3124200"/>
              <a:gd name="connsiteY4-50" fmla="*/ 0 h 1143000"/>
              <a:gd name="connsiteX0-51" fmla="*/ 0 w 3124200"/>
              <a:gd name="connsiteY0-52" fmla="*/ 0 h 1143000"/>
              <a:gd name="connsiteX1-53" fmla="*/ 2950904 w 3124200"/>
              <a:gd name="connsiteY1-54" fmla="*/ 63500 h 1143000"/>
              <a:gd name="connsiteX2-55" fmla="*/ 3124200 w 3124200"/>
              <a:gd name="connsiteY2-56" fmla="*/ 1129553 h 1143000"/>
              <a:gd name="connsiteX3-57" fmla="*/ 0 w 3124200"/>
              <a:gd name="connsiteY3-58" fmla="*/ 1143000 h 1143000"/>
              <a:gd name="connsiteX4-59" fmla="*/ 0 w 3124200"/>
              <a:gd name="connsiteY4-60" fmla="*/ 0 h 1143000"/>
              <a:gd name="connsiteX0-61" fmla="*/ 0 w 3124200"/>
              <a:gd name="connsiteY0-62" fmla="*/ 0 h 1143000"/>
              <a:gd name="connsiteX1-63" fmla="*/ 2991216 w 3124200"/>
              <a:gd name="connsiteY1-64" fmla="*/ 44450 h 1143000"/>
              <a:gd name="connsiteX2-65" fmla="*/ 3124200 w 3124200"/>
              <a:gd name="connsiteY2-66" fmla="*/ 1129553 h 1143000"/>
              <a:gd name="connsiteX3-67" fmla="*/ 0 w 3124200"/>
              <a:gd name="connsiteY3-68" fmla="*/ 1143000 h 1143000"/>
              <a:gd name="connsiteX4-69" fmla="*/ 0 w 3124200"/>
              <a:gd name="connsiteY4-70" fmla="*/ 0 h 1143000"/>
              <a:gd name="connsiteX0-71" fmla="*/ 0 w 3124200"/>
              <a:gd name="connsiteY0-72" fmla="*/ 0 h 1143000"/>
              <a:gd name="connsiteX1-73" fmla="*/ 2947545 w 3124200"/>
              <a:gd name="connsiteY1-74" fmla="*/ 44451 h 1143000"/>
              <a:gd name="connsiteX2-75" fmla="*/ 3124200 w 3124200"/>
              <a:gd name="connsiteY2-76" fmla="*/ 1129553 h 1143000"/>
              <a:gd name="connsiteX3-77" fmla="*/ 0 w 3124200"/>
              <a:gd name="connsiteY3-78" fmla="*/ 1143000 h 1143000"/>
              <a:gd name="connsiteX4-79" fmla="*/ 0 w 3124200"/>
              <a:gd name="connsiteY4-80" fmla="*/ 0 h 1143000"/>
              <a:gd name="connsiteX0-81" fmla="*/ 0 w 3124200"/>
              <a:gd name="connsiteY0-82" fmla="*/ 0 h 1143000"/>
              <a:gd name="connsiteX1-83" fmla="*/ 2890436 w 3124200"/>
              <a:gd name="connsiteY1-84" fmla="*/ 14066 h 1143000"/>
              <a:gd name="connsiteX2-85" fmla="*/ 3124200 w 3124200"/>
              <a:gd name="connsiteY2-86" fmla="*/ 1129553 h 1143000"/>
              <a:gd name="connsiteX3-87" fmla="*/ 0 w 3124200"/>
              <a:gd name="connsiteY3-88" fmla="*/ 1143000 h 1143000"/>
              <a:gd name="connsiteX4-89" fmla="*/ 0 w 3124200"/>
              <a:gd name="connsiteY4-90" fmla="*/ 0 h 1143000"/>
              <a:gd name="connsiteX0-91" fmla="*/ 0 w 3124200"/>
              <a:gd name="connsiteY0-92" fmla="*/ 0 h 1143000"/>
              <a:gd name="connsiteX1-93" fmla="*/ 2837246 w 3124200"/>
              <a:gd name="connsiteY1-94" fmla="*/ 14066 h 1143000"/>
              <a:gd name="connsiteX2-95" fmla="*/ 3124200 w 3124200"/>
              <a:gd name="connsiteY2-96" fmla="*/ 1129553 h 1143000"/>
              <a:gd name="connsiteX3-97" fmla="*/ 0 w 3124200"/>
              <a:gd name="connsiteY3-98" fmla="*/ 1143000 h 1143000"/>
              <a:gd name="connsiteX4-99" fmla="*/ 0 w 3124200"/>
              <a:gd name="connsiteY4-100" fmla="*/ 0 h 1143000"/>
              <a:gd name="connsiteX0-101" fmla="*/ 0 w 3124200"/>
              <a:gd name="connsiteY0-102" fmla="*/ 0 h 1143000"/>
              <a:gd name="connsiteX1-103" fmla="*/ 2903384 w 3124200"/>
              <a:gd name="connsiteY1-104" fmla="*/ 18813 h 1143000"/>
              <a:gd name="connsiteX2-105" fmla="*/ 3124200 w 3124200"/>
              <a:gd name="connsiteY2-106" fmla="*/ 1129553 h 1143000"/>
              <a:gd name="connsiteX3-107" fmla="*/ 0 w 3124200"/>
              <a:gd name="connsiteY3-108" fmla="*/ 1143000 h 1143000"/>
              <a:gd name="connsiteX4-109" fmla="*/ 0 w 3124200"/>
              <a:gd name="connsiteY4-110" fmla="*/ 0 h 1143000"/>
              <a:gd name="connsiteX0-111" fmla="*/ 0 w 3126999"/>
              <a:gd name="connsiteY0-112" fmla="*/ 0 h 1143000"/>
              <a:gd name="connsiteX1-113" fmla="*/ 2903384 w 3126999"/>
              <a:gd name="connsiteY1-114" fmla="*/ 18813 h 1143000"/>
              <a:gd name="connsiteX2-115" fmla="*/ 3126999 w 3126999"/>
              <a:gd name="connsiteY2-116" fmla="*/ 1116892 h 1143000"/>
              <a:gd name="connsiteX3-117" fmla="*/ 0 w 3126999"/>
              <a:gd name="connsiteY3-118" fmla="*/ 1143000 h 1143000"/>
              <a:gd name="connsiteX4-119" fmla="*/ 0 w 3126999"/>
              <a:gd name="connsiteY4-120" fmla="*/ 0 h 1143000"/>
              <a:gd name="connsiteX0-121" fmla="*/ 0 w 3126999"/>
              <a:gd name="connsiteY0-122" fmla="*/ 57151 h 1200151"/>
              <a:gd name="connsiteX1-123" fmla="*/ 2905483 w 3126999"/>
              <a:gd name="connsiteY1-124" fmla="*/ 0 h 1200151"/>
              <a:gd name="connsiteX2-125" fmla="*/ 3126999 w 3126999"/>
              <a:gd name="connsiteY2-126" fmla="*/ 1174043 h 1200151"/>
              <a:gd name="connsiteX3-127" fmla="*/ 0 w 3126999"/>
              <a:gd name="connsiteY3-128" fmla="*/ 1200151 h 1200151"/>
              <a:gd name="connsiteX4-129" fmla="*/ 0 w 3126999"/>
              <a:gd name="connsiteY4-130" fmla="*/ 57151 h 1200151"/>
              <a:gd name="connsiteX0-131" fmla="*/ 0 w 3126999"/>
              <a:gd name="connsiteY0-132" fmla="*/ 178 h 1143178"/>
              <a:gd name="connsiteX1-133" fmla="*/ 2882388 w 3126999"/>
              <a:gd name="connsiteY1-134" fmla="*/ 0 h 1143178"/>
              <a:gd name="connsiteX2-135" fmla="*/ 3126999 w 3126999"/>
              <a:gd name="connsiteY2-136" fmla="*/ 1117070 h 1143178"/>
              <a:gd name="connsiteX3-137" fmla="*/ 0 w 3126999"/>
              <a:gd name="connsiteY3-138" fmla="*/ 1143178 h 1143178"/>
              <a:gd name="connsiteX4-139" fmla="*/ 0 w 3126999"/>
              <a:gd name="connsiteY4-140" fmla="*/ 178 h 114317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26999" h="1143178">
                <a:moveTo>
                  <a:pt x="0" y="178"/>
                </a:moveTo>
                <a:lnTo>
                  <a:pt x="2882388" y="0"/>
                </a:lnTo>
                <a:lnTo>
                  <a:pt x="3126999" y="1117070"/>
                </a:lnTo>
                <a:lnTo>
                  <a:pt x="0" y="1143178"/>
                </a:lnTo>
                <a:lnTo>
                  <a:pt x="0" y="178"/>
                </a:ln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TextBox 18"/>
          <p:cNvSpPr txBox="1"/>
          <p:nvPr userDrawn="1"/>
        </p:nvSpPr>
        <p:spPr>
          <a:xfrm>
            <a:off x="30480" y="6470914"/>
            <a:ext cx="6675120" cy="338554"/>
          </a:xfrm>
          <a:prstGeom prst="rect">
            <a:avLst/>
          </a:prstGeom>
          <a:noFill/>
        </p:spPr>
        <p:txBody>
          <a:bodyPr wrap="square" rtlCol="0">
            <a:spAutoFit/>
          </a:bodyPr>
          <a:lstStyle/>
          <a:p>
            <a:r>
              <a:rPr lang="en-US" sz="1600" b="1" dirty="0" err="1">
                <a:solidFill>
                  <a:schemeClr val="bg1"/>
                </a:solidFill>
              </a:rPr>
              <a:t>Tugas</a:t>
            </a:r>
            <a:r>
              <a:rPr lang="en-US" sz="1600" b="1" dirty="0">
                <a:solidFill>
                  <a:schemeClr val="bg1"/>
                </a:solidFill>
              </a:rPr>
              <a:t> Akhir (MS030) – Semester </a:t>
            </a:r>
            <a:r>
              <a:rPr lang="en-US" sz="1600" b="1" dirty="0" err="1">
                <a:solidFill>
                  <a:schemeClr val="bg1"/>
                </a:solidFill>
              </a:rPr>
              <a:t>Genap</a:t>
            </a:r>
            <a:r>
              <a:rPr lang="en-US" sz="1600" b="1" dirty="0">
                <a:solidFill>
                  <a:schemeClr val="bg1"/>
                </a:solidFill>
              </a:rPr>
              <a:t> </a:t>
            </a:r>
            <a:r>
              <a:rPr lang="en-US" sz="1600" b="1" dirty="0" err="1">
                <a:solidFill>
                  <a:schemeClr val="bg1"/>
                </a:solidFill>
              </a:rPr>
              <a:t>Tahun</a:t>
            </a:r>
            <a:r>
              <a:rPr lang="en-US" sz="1600" b="1" dirty="0">
                <a:solidFill>
                  <a:schemeClr val="bg1"/>
                </a:solidFill>
              </a:rPr>
              <a:t> </a:t>
            </a:r>
            <a:r>
              <a:rPr lang="en-US" sz="1600" b="1" dirty="0" err="1">
                <a:solidFill>
                  <a:schemeClr val="bg1"/>
                </a:solidFill>
              </a:rPr>
              <a:t>Ajaran</a:t>
            </a:r>
            <a:r>
              <a:rPr lang="en-US" sz="1600" b="1" dirty="0">
                <a:solidFill>
                  <a:schemeClr val="bg1"/>
                </a:solidFill>
              </a:rPr>
              <a:t> 2023/2024</a:t>
            </a:r>
            <a:endParaRPr lang="id-ID" sz="16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606147E1-A69B-4183-9C29-31511A4AF585}" type="datetimeFigureOut">
              <a:rPr lang="id-ID" smtClean="0"/>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0D4380DB-3D82-4954-A188-9C6AA3581D66}" type="slidenum">
              <a:rPr lang="id-ID" smtClean="0"/>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id-ID"/>
          </a:p>
        </p:txBody>
      </p:sp>
      <p:sp>
        <p:nvSpPr>
          <p:cNvPr id="5" name="Date Placeholder 4"/>
          <p:cNvSpPr>
            <a:spLocks noGrp="1"/>
          </p:cNvSpPr>
          <p:nvPr>
            <p:ph type="dt" sz="half" idx="10"/>
          </p:nvPr>
        </p:nvSpPr>
        <p:spPr/>
        <p:txBody>
          <a:bodyPr/>
          <a:lstStyle/>
          <a:p>
            <a:fld id="{606147E1-A69B-4183-9C29-31511A4AF585}" type="datetimeFigureOut">
              <a:rPr lang="id-ID" smtClean="0"/>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0D4380DB-3D82-4954-A188-9C6AA3581D66}" type="slidenum">
              <a:rPr lang="id-ID" smtClean="0"/>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id-ID"/>
          </a:p>
        </p:txBody>
      </p:sp>
      <p:sp>
        <p:nvSpPr>
          <p:cNvPr id="7" name="Date Placeholder 6"/>
          <p:cNvSpPr>
            <a:spLocks noGrp="1"/>
          </p:cNvSpPr>
          <p:nvPr>
            <p:ph type="dt" sz="half" idx="10"/>
          </p:nvPr>
        </p:nvSpPr>
        <p:spPr/>
        <p:txBody>
          <a:bodyPr/>
          <a:lstStyle/>
          <a:p>
            <a:fld id="{606147E1-A69B-4183-9C29-31511A4AF585}" type="datetimeFigureOut">
              <a:rPr lang="id-ID" smtClean="0"/>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0D4380DB-3D82-4954-A188-9C6AA3581D66}" type="slidenum">
              <a:rPr lang="id-ID" smtClean="0"/>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Date Placeholder 2"/>
          <p:cNvSpPr>
            <a:spLocks noGrp="1"/>
          </p:cNvSpPr>
          <p:nvPr>
            <p:ph type="dt" sz="half" idx="10"/>
          </p:nvPr>
        </p:nvSpPr>
        <p:spPr/>
        <p:txBody>
          <a:bodyPr/>
          <a:lstStyle/>
          <a:p>
            <a:fld id="{606147E1-A69B-4183-9C29-31511A4AF585}" type="datetimeFigureOut">
              <a:rPr lang="id-ID" smtClean="0"/>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0D4380DB-3D82-4954-A188-9C6AA3581D66}" type="slidenum">
              <a:rPr lang="id-ID" smtClean="0"/>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6147E1-A69B-4183-9C29-31511A4AF585}" type="datetimeFigureOut">
              <a:rPr lang="id-ID" smtClean="0"/>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0D4380DB-3D82-4954-A188-9C6AA3581D66}" type="slidenum">
              <a:rPr lang="id-ID" smtClean="0"/>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606147E1-A69B-4183-9C29-31511A4AF585}" type="datetimeFigureOut">
              <a:rPr lang="id-ID" smtClean="0"/>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0D4380DB-3D82-4954-A188-9C6AA3581D66}" type="slidenum">
              <a:rPr lang="id-ID" smtClean="0"/>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606147E1-A69B-4183-9C29-31511A4AF585}" type="datetimeFigureOut">
              <a:rPr lang="id-ID" smtClean="0"/>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0D4380DB-3D82-4954-A188-9C6AA3581D66}" type="slidenum">
              <a:rPr lang="id-ID" smtClean="0"/>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id-ID"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6147E1-A69B-4183-9C29-31511A4AF585}" type="datetimeFigureOut">
              <a:rPr lang="id-ID" smtClean="0"/>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4380DB-3D82-4954-A188-9C6AA3581D66}" type="slidenum">
              <a:rPr lang="id-ID" smtClean="0"/>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pPr algn="ctr"/>
            <a:r>
              <a:rPr lang="en-US" dirty="0">
                <a:latin typeface="Arial" panose="020B0604020202020204" pitchFamily="34" charset="0"/>
                <a:cs typeface="Arial" panose="020B0604020202020204" pitchFamily="34" charset="0"/>
              </a:rPr>
              <a:t>Perawatan Berkala Pada Gerinda Sebagai Mesin Final Preparation </a:t>
            </a:r>
            <a:br>
              <a:rPr lang="id-ID" dirty="0">
                <a:latin typeface="Arial" panose="020B0604020202020204" pitchFamily="34" charset="0"/>
                <a:cs typeface="Arial" panose="020B0604020202020204" pitchFamily="34" charset="0"/>
              </a:rPr>
            </a:br>
            <a:endParaRPr lang="id-ID" dirty="0">
              <a:latin typeface="Arial" panose="020B0604020202020204" pitchFamily="34" charset="0"/>
              <a:cs typeface="Arial" panose="020B0604020202020204" pitchFamily="34" charset="0"/>
            </a:endParaRPr>
          </a:p>
        </p:txBody>
      </p:sp>
      <p:sp>
        <p:nvSpPr>
          <p:cNvPr id="15" name="Title 4"/>
          <p:cNvSpPr txBox="1"/>
          <p:nvPr/>
        </p:nvSpPr>
        <p:spPr>
          <a:xfrm>
            <a:off x="685800" y="3695703"/>
            <a:ext cx="7772400" cy="671286"/>
          </a:xfrm>
          <a:prstGeom prst="rect">
            <a:avLst/>
          </a:prstGeom>
          <a:noFill/>
        </p:spPr>
        <p:txBody>
          <a:bodyPr vert="horz" lIns="91440" tIns="45720" rIns="91440" bIns="45720" rtlCol="0" anchor="ctr">
            <a:noAutofit/>
          </a:bodyPr>
          <a:lstStyle>
            <a:lvl1pPr algn="just" defTabSz="914400" rtl="0" eaLnBrk="1" latinLnBrk="0" hangingPunct="1">
              <a:spcBef>
                <a:spcPct val="0"/>
              </a:spcBef>
              <a:buNone/>
              <a:defRPr sz="3000" kern="1200" baseline="0">
                <a:solidFill>
                  <a:schemeClr val="tx1"/>
                </a:solidFill>
                <a:latin typeface="Bahnschrift Light" panose="020B0502040204020203" pitchFamily="34" charset="0"/>
                <a:ea typeface="+mj-ea"/>
                <a:cs typeface="+mj-cs"/>
              </a:defRPr>
            </a:lvl1pPr>
          </a:lstStyle>
          <a:p>
            <a:r>
              <a:rPr lang="en-US" sz="1500" dirty="0">
                <a:latin typeface="Times New Roman" panose="02020603050405020304" pitchFamily="18" charset="0"/>
                <a:cs typeface="Times New Roman" panose="02020603050405020304" pitchFamily="18" charset="0"/>
              </a:rPr>
              <a:t>Nama	</a:t>
            </a:r>
            <a:r>
              <a:rPr lang="en-US" sz="1500" dirty="0" smtClean="0">
                <a:latin typeface="Times New Roman" panose="02020603050405020304" pitchFamily="18" charset="0"/>
                <a:cs typeface="Times New Roman" panose="02020603050405020304" pitchFamily="18" charset="0"/>
              </a:rPr>
              <a:t>: </a:t>
            </a:r>
            <a:r>
              <a:rPr lang="en-US" sz="1500" b="1" dirty="0">
                <a:latin typeface="Times New Roman" panose="02020603050405020304" pitchFamily="18" charset="0"/>
                <a:cs typeface="Times New Roman" panose="02020603050405020304" pitchFamily="18" charset="0"/>
              </a:rPr>
              <a:t>ANDRE DWI KURNIAWAN </a:t>
            </a:r>
            <a:endParaRPr lang="en-US" sz="1500" b="1" dirty="0">
              <a:latin typeface="Times New Roman" panose="02020603050405020304" pitchFamily="18" charset="0"/>
              <a:ea typeface="Londrina Solid" panose="00000500000000000000"/>
              <a:cs typeface="Times New Roman" panose="02020603050405020304" pitchFamily="18" charset="0"/>
              <a:sym typeface="Londrina Solid" panose="00000500000000000000"/>
            </a:endParaRPr>
          </a:p>
          <a:p>
            <a:r>
              <a:rPr lang="en-US" sz="1500" dirty="0" smtClean="0">
                <a:latin typeface="Times New Roman" panose="02020603050405020304" pitchFamily="18" charset="0"/>
                <a:cs typeface="Times New Roman" panose="02020603050405020304" pitchFamily="18" charset="0"/>
              </a:rPr>
              <a:t> </a:t>
            </a:r>
            <a:endParaRPr lang="en-US" sz="1500" dirty="0">
              <a:latin typeface="Times New Roman" panose="02020603050405020304" pitchFamily="18" charset="0"/>
              <a:cs typeface="Times New Roman" panose="02020603050405020304" pitchFamily="18" charset="0"/>
            </a:endParaRPr>
          </a:p>
          <a:p>
            <a:r>
              <a:rPr lang="en-US" sz="1500" dirty="0">
                <a:latin typeface="Times New Roman" panose="02020603050405020304" pitchFamily="18" charset="0"/>
                <a:cs typeface="Times New Roman" panose="02020603050405020304" pitchFamily="18" charset="0"/>
              </a:rPr>
              <a:t>NIM	</a:t>
            </a:r>
            <a:r>
              <a:rPr lang="en-US" sz="1500" dirty="0" smtClean="0">
                <a:latin typeface="Times New Roman" panose="02020603050405020304" pitchFamily="18" charset="0"/>
                <a:cs typeface="Times New Roman" panose="02020603050405020304" pitchFamily="18" charset="0"/>
              </a:rPr>
              <a:t>: </a:t>
            </a:r>
            <a:r>
              <a:rPr lang="en-US" sz="1500" b="1" dirty="0" smtClean="0">
                <a:latin typeface="Times New Roman" panose="02020603050405020304" pitchFamily="18" charset="0"/>
                <a:cs typeface="Times New Roman" panose="02020603050405020304" pitchFamily="18" charset="0"/>
              </a:rPr>
              <a:t>3412111064</a:t>
            </a:r>
            <a:endParaRPr lang="id-ID" sz="1500" b="1" dirty="0">
              <a:latin typeface="Times New Roman" panose="02020603050405020304" pitchFamily="18" charset="0"/>
              <a:cs typeface="Times New Roman" panose="02020603050405020304" pitchFamily="18" charset="0"/>
            </a:endParaRPr>
          </a:p>
        </p:txBody>
      </p:sp>
      <p:sp>
        <p:nvSpPr>
          <p:cNvPr id="16" name="Title 4"/>
          <p:cNvSpPr txBox="1"/>
          <p:nvPr/>
        </p:nvSpPr>
        <p:spPr>
          <a:xfrm>
            <a:off x="685800" y="4593481"/>
            <a:ext cx="7772400" cy="671286"/>
          </a:xfrm>
          <a:prstGeom prst="rect">
            <a:avLst/>
          </a:prstGeom>
          <a:noFill/>
        </p:spPr>
        <p:txBody>
          <a:bodyPr vert="horz" lIns="91440" tIns="45720" rIns="91440" bIns="45720" rtlCol="0" anchor="ctr">
            <a:normAutofit lnSpcReduction="10000"/>
          </a:bodyPr>
          <a:lstStyle>
            <a:lvl1pPr algn="just" defTabSz="914400" rtl="0" eaLnBrk="1" latinLnBrk="0" hangingPunct="1">
              <a:spcBef>
                <a:spcPct val="0"/>
              </a:spcBef>
              <a:buNone/>
              <a:defRPr sz="3000" kern="1200" baseline="0">
                <a:solidFill>
                  <a:schemeClr val="tx1"/>
                </a:solidFill>
                <a:latin typeface="Bahnschrift Light" panose="020B0502040204020203" pitchFamily="34" charset="0"/>
                <a:ea typeface="+mj-ea"/>
                <a:cs typeface="+mj-cs"/>
              </a:defRPr>
            </a:lvl1pPr>
          </a:lstStyle>
          <a:p>
            <a:pPr>
              <a:tabLst>
                <a:tab pos="2917825" algn="l"/>
                <a:tab pos="3033395" algn="l"/>
              </a:tabLst>
            </a:pPr>
            <a:r>
              <a:rPr lang="en-US" sz="2000" dirty="0" err="1">
                <a:latin typeface="Times New Roman" panose="02020603050405020304" pitchFamily="18" charset="0"/>
                <a:cs typeface="Times New Roman" panose="02020603050405020304" pitchFamily="18" charset="0"/>
              </a:rPr>
              <a:t>Pembimbing</a:t>
            </a:r>
            <a:r>
              <a:rPr lang="en-US" sz="2000" dirty="0">
                <a:latin typeface="Times New Roman" panose="02020603050405020304" pitchFamily="18" charset="0"/>
                <a:cs typeface="Times New Roman" panose="02020603050405020304" pitchFamily="18" charset="0"/>
              </a:rPr>
              <a:t> 1 </a:t>
            </a:r>
            <a:r>
              <a:rPr lang="en-US" sz="2000" dirty="0" smtClean="0">
                <a:latin typeface="Times New Roman" panose="02020603050405020304" pitchFamily="18" charset="0"/>
                <a:cs typeface="Times New Roman" panose="02020603050405020304" pitchFamily="18" charset="0"/>
              </a:rPr>
              <a:t>: </a:t>
            </a:r>
            <a:r>
              <a:rPr lang="sv-SE" sz="2000" dirty="0">
                <a:latin typeface="Times New Roman" panose="02020603050405020304" pitchFamily="18" charset="0"/>
                <a:cs typeface="Times New Roman" panose="02020603050405020304" pitchFamily="18" charset="0"/>
              </a:rPr>
              <a:t>Andrew W P Mantik, S.T</a:t>
            </a:r>
            <a:r>
              <a:rPr lang="id-ID"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a:tabLst>
                <a:tab pos="2917825" algn="l"/>
                <a:tab pos="3033395" algn="l"/>
              </a:tabLst>
            </a:pPr>
            <a:r>
              <a:rPr lang="en-US" sz="2000" dirty="0" err="1">
                <a:latin typeface="Times New Roman" panose="02020603050405020304" pitchFamily="18" charset="0"/>
                <a:cs typeface="Times New Roman" panose="02020603050405020304" pitchFamily="18" charset="0"/>
              </a:rPr>
              <a:t>Pembimbing</a:t>
            </a:r>
            <a:r>
              <a:rPr lang="en-US" sz="2000" dirty="0">
                <a:latin typeface="Times New Roman" panose="02020603050405020304" pitchFamily="18" charset="0"/>
                <a:cs typeface="Times New Roman" panose="02020603050405020304" pitchFamily="18" charset="0"/>
              </a:rPr>
              <a:t> 2 : </a:t>
            </a:r>
            <a:r>
              <a:rPr lang="en-US" sz="2000" dirty="0">
                <a:latin typeface="Times New Roman" panose="02020603050405020304" pitchFamily="18" charset="0"/>
                <a:cs typeface="Times New Roman" panose="02020603050405020304" pitchFamily="18" charset="0"/>
              </a:rPr>
              <a:t>Mega </a:t>
            </a:r>
            <a:r>
              <a:rPr lang="en-US" sz="2000" dirty="0" err="1">
                <a:latin typeface="Times New Roman" panose="02020603050405020304" pitchFamily="18" charset="0"/>
                <a:cs typeface="Times New Roman" panose="02020603050405020304" pitchFamily="18" charset="0"/>
              </a:rPr>
              <a:t>Gemala</a:t>
            </a:r>
            <a:r>
              <a:rPr lang="en-US" sz="2000" dirty="0">
                <a:latin typeface="Times New Roman" panose="02020603050405020304" pitchFamily="18" charset="0"/>
                <a:cs typeface="Times New Roman" panose="02020603050405020304" pitchFamily="18" charset="0"/>
              </a:rPr>
              <a:t>, S.T., </a:t>
            </a:r>
            <a:r>
              <a:rPr lang="en-US" sz="2000" dirty="0" err="1">
                <a:latin typeface="Times New Roman" panose="02020603050405020304" pitchFamily="18" charset="0"/>
                <a:cs typeface="Times New Roman" panose="02020603050405020304" pitchFamily="18" charset="0"/>
              </a:rPr>
              <a:t>M.Si</a:t>
            </a:r>
            <a:endParaRPr lang="en-US" sz="2000" i="1" dirty="0">
              <a:latin typeface="Times New Roman" panose="02020603050405020304" pitchFamily="18" charset="0"/>
              <a:cs typeface="Times New Roman" panose="02020603050405020304" pitchFamily="18" charset="0"/>
            </a:endParaRPr>
          </a:p>
          <a:p>
            <a:pPr>
              <a:tabLst>
                <a:tab pos="2917825" algn="l"/>
                <a:tab pos="3033395" algn="l"/>
              </a:tabLst>
            </a:pPr>
            <a:endParaRPr lang="en-US" sz="2000" i="1" dirty="0">
              <a:solidFill>
                <a:schemeClr val="bg1">
                  <a:lumMod val="65000"/>
                </a:schemeClr>
              </a:solidFill>
              <a:latin typeface="Arial" panose="020B0604020202020204" pitchFamily="34" charset="0"/>
              <a:cs typeface="Arial" panose="020B0604020202020204" pitchFamily="34" charset="0"/>
            </a:endParaRPr>
          </a:p>
        </p:txBody>
      </p:sp>
      <p:sp>
        <p:nvSpPr>
          <p:cNvPr id="17" name="Title 4"/>
          <p:cNvSpPr txBox="1"/>
          <p:nvPr/>
        </p:nvSpPr>
        <p:spPr>
          <a:xfrm>
            <a:off x="668096" y="5263110"/>
            <a:ext cx="8305800" cy="1219200"/>
          </a:xfrm>
          <a:prstGeom prst="rect">
            <a:avLst/>
          </a:prstGeom>
          <a:noFill/>
        </p:spPr>
        <p:txBody>
          <a:bodyPr vert="horz" lIns="91440" tIns="45720" rIns="91440" bIns="45720" rtlCol="0" anchor="ctr">
            <a:noAutofit/>
          </a:bodyPr>
          <a:lstStyle>
            <a:lvl1pPr algn="just" defTabSz="914400" rtl="0" eaLnBrk="1" latinLnBrk="0" hangingPunct="1">
              <a:spcBef>
                <a:spcPct val="0"/>
              </a:spcBef>
              <a:buNone/>
              <a:defRPr sz="3000" kern="1200" baseline="0">
                <a:solidFill>
                  <a:schemeClr val="tx1"/>
                </a:solidFill>
                <a:latin typeface="Bahnschrift Light" panose="020B0502040204020203" pitchFamily="34" charset="0"/>
                <a:ea typeface="+mj-ea"/>
                <a:cs typeface="+mj-cs"/>
              </a:defRPr>
            </a:lvl1pPr>
          </a:lstStyle>
          <a:p>
            <a:r>
              <a:rPr lang="en-US" sz="1800" b="1" dirty="0" err="1">
                <a:latin typeface="Arial" panose="020B0604020202020204" pitchFamily="34" charset="0"/>
                <a:cs typeface="Arial" panose="020B0604020202020204" pitchFamily="34" charset="0"/>
              </a:rPr>
              <a:t>Jurusan</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Teknik</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Mesin</a:t>
            </a:r>
            <a:endParaRPr lang="en-US" sz="1800" b="1" dirty="0">
              <a:latin typeface="Arial" panose="020B0604020202020204" pitchFamily="34" charset="0"/>
              <a:cs typeface="Arial" panose="020B0604020202020204" pitchFamily="34" charset="0"/>
            </a:endParaRPr>
          </a:p>
          <a:p>
            <a:r>
              <a:rPr lang="en-US" sz="1800" b="1" dirty="0">
                <a:latin typeface="Arial" panose="020B0604020202020204" pitchFamily="34" charset="0"/>
                <a:cs typeface="Arial" panose="020B0604020202020204" pitchFamily="34" charset="0"/>
              </a:rPr>
              <a:t>Program </a:t>
            </a:r>
            <a:r>
              <a:rPr lang="en-US" sz="1800" b="1" dirty="0" err="1">
                <a:latin typeface="Arial" panose="020B0604020202020204" pitchFamily="34" charset="0"/>
                <a:cs typeface="Arial" panose="020B0604020202020204" pitchFamily="34" charset="0"/>
              </a:rPr>
              <a:t>Studi</a:t>
            </a:r>
            <a:r>
              <a:rPr lang="en-US" sz="1800" b="1" dirty="0">
                <a:latin typeface="Arial" panose="020B0604020202020204" pitchFamily="34" charset="0"/>
                <a:cs typeface="Arial" panose="020B0604020202020204" pitchFamily="34" charset="0"/>
              </a:rPr>
              <a:t> Teknik </a:t>
            </a:r>
            <a:r>
              <a:rPr lang="en-US" sz="1800" b="1" dirty="0" err="1">
                <a:latin typeface="Arial" panose="020B0604020202020204" pitchFamily="34" charset="0"/>
                <a:cs typeface="Arial" panose="020B0604020202020204" pitchFamily="34" charset="0"/>
              </a:rPr>
              <a:t>Mesin</a:t>
            </a:r>
            <a:endParaRPr lang="en-US" sz="1800" b="1" dirty="0">
              <a:latin typeface="Arial" panose="020B0604020202020204" pitchFamily="34" charset="0"/>
              <a:cs typeface="Arial" panose="020B0604020202020204" pitchFamily="34" charset="0"/>
            </a:endParaRPr>
          </a:p>
          <a:p>
            <a:r>
              <a:rPr lang="en-US" sz="1800" b="1" dirty="0" err="1">
                <a:latin typeface="Arial" panose="020B0604020202020204" pitchFamily="34" charset="0"/>
                <a:cs typeface="Arial" panose="020B0604020202020204" pitchFamily="34" charset="0"/>
              </a:rPr>
              <a:t>Politeknik</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Negeri</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Batam</a:t>
            </a:r>
            <a:endParaRPr lang="id-ID" sz="1800" b="1" dirty="0">
              <a:latin typeface="Arial" panose="020B0604020202020204" pitchFamily="34" charset="0"/>
              <a:cs typeface="Arial" panose="020B0604020202020204" pitchFamily="34" charset="0"/>
            </a:endParaRPr>
          </a:p>
        </p:txBody>
      </p:sp>
    </p:spTree>
  </p:cSld>
  <p:clrMapOvr>
    <a:masterClrMapping/>
  </p:clrMapOvr>
  <p:transition>
    <p:pull dir="l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Pembahasan</a:t>
            </a:r>
            <a:r>
              <a:rPr lang="en-US" dirty="0" smtClean="0"/>
              <a:t> </a:t>
            </a:r>
            <a:endParaRPr lang="en-US" dirty="0"/>
          </a:p>
        </p:txBody>
      </p:sp>
      <p:sp>
        <p:nvSpPr>
          <p:cNvPr id="3" name="Content Placeholder 2"/>
          <p:cNvSpPr>
            <a:spLocks noGrp="1"/>
          </p:cNvSpPr>
          <p:nvPr>
            <p:ph idx="1"/>
          </p:nvPr>
        </p:nvSpPr>
        <p:spPr>
          <a:xfrm>
            <a:off x="107504" y="1484784"/>
            <a:ext cx="7128792" cy="4598894"/>
          </a:xfrm>
        </p:spPr>
        <p:txBody>
          <a:bodyPr/>
          <a:lstStyle/>
          <a:p>
            <a:r>
              <a:rPr lang="en-US" dirty="0" err="1" smtClean="0">
                <a:latin typeface="Times New Roman" panose="02020603050405020304" pitchFamily="18" charset="0"/>
                <a:cs typeface="Times New Roman" panose="02020603050405020304" pitchFamily="18" charset="0"/>
              </a:rPr>
              <a:t>Untuk</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mengurangi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terjadinya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kerusakan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pada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mesin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gerinda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seperti</a:t>
            </a:r>
            <a:r>
              <a:rPr lang="en-US" dirty="0" smtClean="0">
                <a:latin typeface="Times New Roman" panose="02020603050405020304" pitchFamily="18" charset="0"/>
                <a:cs typeface="Times New Roman" panose="02020603050405020304" pitchFamily="18" charset="0"/>
              </a:rPr>
              <a:t> yang </a:t>
            </a:r>
            <a:r>
              <a:rPr lang="en-US" dirty="0" err="1" smtClean="0">
                <a:latin typeface="Times New Roman" panose="02020603050405020304" pitchFamily="18" charset="0"/>
                <a:cs typeface="Times New Roman" panose="02020603050405020304" pitchFamily="18" charset="0"/>
              </a:rPr>
              <a:t>didapat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dari</a:t>
            </a:r>
            <a:r>
              <a:rPr lang="en-US" dirty="0" smtClean="0">
                <a:latin typeface="Times New Roman" panose="02020603050405020304" pitchFamily="18" charset="0"/>
                <a:cs typeface="Times New Roman" panose="02020603050405020304" pitchFamily="18" charset="0"/>
              </a:rPr>
              <a:t> data </a:t>
            </a:r>
            <a:r>
              <a:rPr lang="en-US" dirty="0" err="1" smtClean="0">
                <a:latin typeface="Times New Roman" panose="02020603050405020304" pitchFamily="18" charset="0"/>
                <a:cs typeface="Times New Roman" panose="02020603050405020304" pitchFamily="18" charset="0"/>
              </a:rPr>
              <a:t>diatas</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maka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mesin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gerinda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perlu</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dilakukan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perawatan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Perawatan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pada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mesin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gerinda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ada</a:t>
            </a:r>
            <a:r>
              <a:rPr lang="en-US" dirty="0" smtClean="0">
                <a:latin typeface="Times New Roman" panose="02020603050405020304" pitchFamily="18" charset="0"/>
                <a:cs typeface="Times New Roman" panose="02020603050405020304" pitchFamily="18" charset="0"/>
              </a:rPr>
              <a:t> 2 </a:t>
            </a:r>
            <a:r>
              <a:rPr lang="en-US" dirty="0" err="1" smtClean="0">
                <a:latin typeface="Times New Roman" panose="02020603050405020304" pitchFamily="18" charset="0"/>
                <a:cs typeface="Times New Roman" panose="02020603050405020304" pitchFamily="18" charset="0"/>
              </a:rPr>
              <a:t>jenis</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yaitu:</a:t>
            </a:r>
            <a:endParaRPr lang="en-US" dirty="0">
              <a:latin typeface="Times New Roman" panose="02020603050405020304" pitchFamily="18" charset="0"/>
              <a:cs typeface="Times New Roman" panose="02020603050405020304" pitchFamily="18" charset="0"/>
            </a:endParaRPr>
          </a:p>
        </p:txBody>
      </p:sp>
      <p:sp>
        <p:nvSpPr>
          <p:cNvPr id="4" name="Rectangle 3"/>
          <p:cNvSpPr/>
          <p:nvPr/>
        </p:nvSpPr>
        <p:spPr>
          <a:xfrm>
            <a:off x="611505" y="2924810"/>
            <a:ext cx="3181350" cy="4192270"/>
          </a:xfrm>
          <a:prstGeom prst="rect">
            <a:avLst/>
          </a:prstGeom>
        </p:spPr>
        <p:txBody>
          <a:bodyPr wrap="none">
            <a:noAutofit/>
          </a:bodyPr>
          <a:lstStyle/>
          <a:p>
            <a:pPr indent="457200"/>
            <a:endParaRPr lang="en-US" dirty="0">
              <a:latin typeface="Times New Roman" panose="02020603050405020304" pitchFamily="18" charset="0"/>
              <a:cs typeface="Times New Roman" panose="02020603050405020304" pitchFamily="18" charset="0"/>
            </a:endParaRPr>
          </a:p>
        </p:txBody>
      </p:sp>
      <p:sp>
        <p:nvSpPr>
          <p:cNvPr id="5" name="Rectangle 4"/>
          <p:cNvSpPr/>
          <p:nvPr/>
        </p:nvSpPr>
        <p:spPr>
          <a:xfrm>
            <a:off x="467360" y="4436745"/>
            <a:ext cx="11212830" cy="1222375"/>
          </a:xfrm>
          <a:prstGeom prst="rect">
            <a:avLst/>
          </a:prstGeom>
        </p:spPr>
        <p:txBody>
          <a:bodyPr wrap="none">
            <a:noAutofit/>
          </a:bodyPr>
          <a:lstStyle/>
          <a:p>
            <a:endParaRPr lang="en-US" dirty="0">
              <a:latin typeface="Times New Roman" panose="02020603050405020304" pitchFamily="18" charset="0"/>
              <a:cs typeface="Times New Roman" panose="02020603050405020304" pitchFamily="18" charset="0"/>
            </a:endParaRPr>
          </a:p>
        </p:txBody>
      </p:sp>
      <p:sp>
        <p:nvSpPr>
          <p:cNvPr id="6" name="Text Box 5"/>
          <p:cNvSpPr txBox="1"/>
          <p:nvPr/>
        </p:nvSpPr>
        <p:spPr>
          <a:xfrm>
            <a:off x="107950" y="3068955"/>
            <a:ext cx="9180830" cy="922020"/>
          </a:xfrm>
          <a:prstGeom prst="rect">
            <a:avLst/>
          </a:prstGeom>
          <a:noFill/>
        </p:spPr>
        <p:txBody>
          <a:bodyPr wrap="square" rtlCol="0" anchor="t">
            <a:spAutoFit/>
          </a:bodyPr>
          <a:p>
            <a:r>
              <a:rPr lang="en-US" b="1" dirty="0">
                <a:latin typeface="Times New Roman" panose="02020603050405020304" pitchFamily="18" charset="0"/>
                <a:cs typeface="Times New Roman" panose="02020603050405020304" pitchFamily="18" charset="0"/>
                <a:sym typeface="+mn-ea"/>
              </a:rPr>
              <a:t>1. Preventive Maintenance : </a:t>
            </a:r>
            <a:r>
              <a:rPr lang="en-US" dirty="0">
                <a:latin typeface="Times New Roman" panose="02020603050405020304" pitchFamily="18" charset="0"/>
                <a:cs typeface="Times New Roman" panose="02020603050405020304" pitchFamily="18" charset="0"/>
                <a:sym typeface="+mn-ea"/>
              </a:rPr>
              <a:t>Tindakan sebelum terjadinya kerusakan pada mesin, tindakan ini bertujuan untuk mengurangi kerusakan yang berlebihan dan mengurangi downtime pada alat dan mengoptimalkan </a:t>
            </a:r>
            <a:r>
              <a:rPr lang="en-US" i="1" dirty="0">
                <a:latin typeface="Times New Roman" panose="02020603050405020304" pitchFamily="18" charset="0"/>
                <a:cs typeface="Times New Roman" panose="02020603050405020304" pitchFamily="18" charset="0"/>
                <a:sym typeface="+mn-ea"/>
              </a:rPr>
              <a:t>operational</a:t>
            </a:r>
            <a:endParaRPr lang="en-US" i="1" dirty="0">
              <a:latin typeface="Times New Roman" panose="02020603050405020304" pitchFamily="18" charset="0"/>
              <a:cs typeface="Times New Roman" panose="02020603050405020304" pitchFamily="18" charset="0"/>
              <a:sym typeface="+mn-ea"/>
            </a:endParaRPr>
          </a:p>
        </p:txBody>
      </p:sp>
      <p:sp>
        <p:nvSpPr>
          <p:cNvPr id="7" name="Text Box 6"/>
          <p:cNvSpPr txBox="1"/>
          <p:nvPr/>
        </p:nvSpPr>
        <p:spPr>
          <a:xfrm>
            <a:off x="107950" y="4293235"/>
            <a:ext cx="9366250" cy="922020"/>
          </a:xfrm>
          <a:prstGeom prst="rect">
            <a:avLst/>
          </a:prstGeom>
          <a:noFill/>
        </p:spPr>
        <p:txBody>
          <a:bodyPr wrap="square" rtlCol="0" anchor="t">
            <a:spAutoFit/>
          </a:bodyPr>
          <a:p>
            <a:r>
              <a:rPr lang="en-US" b="1" dirty="0">
                <a:latin typeface="Times New Roman" panose="02020603050405020304" pitchFamily="18" charset="0"/>
                <a:cs typeface="Times New Roman" panose="02020603050405020304" pitchFamily="18" charset="0"/>
                <a:sym typeface="+mn-ea"/>
              </a:rPr>
              <a:t>2. Corrective Maintenance :</a:t>
            </a:r>
            <a:r>
              <a:rPr lang="en-US" dirty="0">
                <a:latin typeface="Times New Roman" panose="02020603050405020304" pitchFamily="18" charset="0"/>
                <a:cs typeface="Times New Roman" panose="02020603050405020304" pitchFamily="18" charset="0"/>
                <a:sym typeface="+mn-ea"/>
              </a:rPr>
              <a:t> Tindakan perbaikan setelah terjadinya kerusakan. tindakan ini bertujuan untuk memperbaiki atau </a:t>
            </a:r>
            <a:r>
              <a:rPr lang="en-US" i="1" dirty="0">
                <a:latin typeface="Times New Roman" panose="02020603050405020304" pitchFamily="18" charset="0"/>
                <a:cs typeface="Times New Roman" panose="02020603050405020304" pitchFamily="18" charset="0"/>
                <a:sym typeface="+mn-ea"/>
              </a:rPr>
              <a:t>restorasi </a:t>
            </a:r>
            <a:r>
              <a:rPr lang="en-US" dirty="0">
                <a:latin typeface="Times New Roman" panose="02020603050405020304" pitchFamily="18" charset="0"/>
                <a:cs typeface="Times New Roman" panose="02020603050405020304" pitchFamily="18" charset="0"/>
                <a:sym typeface="+mn-ea"/>
              </a:rPr>
              <a:t>pada alat yang sudah rusak. dan mengidentifikasi kerusakan yang terjadi.</a:t>
            </a:r>
            <a:endParaRPr lang="en-US" dirty="0">
              <a:latin typeface="Times New Roman" panose="02020603050405020304" pitchFamily="18" charset="0"/>
              <a:cs typeface="Times New Roman" panose="02020603050405020304" pitchFamily="18"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heckerboard(across)">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ox(in)">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251460" y="1700530"/>
            <a:ext cx="8229600" cy="457200"/>
          </a:xfrm>
        </p:spPr>
        <p:txBody>
          <a:bodyPr/>
          <a:p>
            <a:pPr marL="285750" indent="-285750">
              <a:lnSpc>
                <a:spcPct val="100000"/>
              </a:lnSpc>
              <a:buFont typeface="Arial" panose="020B0604020202020204" pitchFamily="34" charset="0"/>
              <a:buChar char="•"/>
            </a:pPr>
            <a:r>
              <a:rPr lang="en-US" sz="1800">
                <a:latin typeface="Times New Roman" panose="02020603050405020304" pitchFamily="18" charset="0"/>
                <a:cs typeface="Times New Roman" panose="02020603050405020304" pitchFamily="18" charset="0"/>
              </a:rPr>
              <a:t>Jenis tindakan perbaikan pada </a:t>
            </a:r>
            <a:r>
              <a:rPr lang="en-US" sz="1800" i="1">
                <a:latin typeface="Times New Roman" panose="02020603050405020304" pitchFamily="18" charset="0"/>
                <a:cs typeface="Times New Roman" panose="02020603050405020304" pitchFamily="18" charset="0"/>
              </a:rPr>
              <a:t>corrective maintenance :</a:t>
            </a:r>
            <a:br>
              <a:rPr lang="en-US" sz="1800" i="1">
                <a:latin typeface="Times New Roman" panose="02020603050405020304" pitchFamily="18" charset="0"/>
                <a:cs typeface="Times New Roman" panose="02020603050405020304" pitchFamily="18" charset="0"/>
              </a:rPr>
            </a:br>
            <a:br>
              <a:rPr lang="en-US" sz="1800">
                <a:latin typeface="Times New Roman" panose="02020603050405020304" pitchFamily="18" charset="0"/>
                <a:cs typeface="Times New Roman" panose="02020603050405020304" pitchFamily="18" charset="0"/>
              </a:rPr>
            </a:br>
            <a:r>
              <a:rPr lang="en-US" sz="1800">
                <a:latin typeface="Times New Roman" panose="02020603050405020304" pitchFamily="18" charset="0"/>
                <a:cs typeface="Times New Roman" panose="02020603050405020304" pitchFamily="18" charset="0"/>
              </a:rPr>
              <a:t>-Perbaikan </a:t>
            </a:r>
            <a:br>
              <a:rPr lang="en-US" sz="1800">
                <a:latin typeface="Times New Roman" panose="02020603050405020304" pitchFamily="18" charset="0"/>
                <a:cs typeface="Times New Roman" panose="02020603050405020304" pitchFamily="18" charset="0"/>
              </a:rPr>
            </a:br>
            <a:r>
              <a:rPr lang="en-US" sz="1800">
                <a:latin typeface="Times New Roman" panose="02020603050405020304" pitchFamily="18" charset="0"/>
                <a:cs typeface="Times New Roman" panose="02020603050405020304" pitchFamily="18" charset="0"/>
              </a:rPr>
              <a:t>-Pemeriksaan</a:t>
            </a:r>
            <a:br>
              <a:rPr lang="en-US" sz="1800">
                <a:latin typeface="Times New Roman" panose="02020603050405020304" pitchFamily="18" charset="0"/>
                <a:cs typeface="Times New Roman" panose="02020603050405020304" pitchFamily="18" charset="0"/>
              </a:rPr>
            </a:br>
            <a:r>
              <a:rPr lang="en-US" sz="1800">
                <a:latin typeface="Times New Roman" panose="02020603050405020304" pitchFamily="18" charset="0"/>
                <a:cs typeface="Times New Roman" panose="02020603050405020304" pitchFamily="18" charset="0"/>
              </a:rPr>
              <a:t>-</a:t>
            </a:r>
            <a:r>
              <a:rPr lang="en-US" sz="1800" i="1">
                <a:latin typeface="Times New Roman" panose="02020603050405020304" pitchFamily="18" charset="0"/>
                <a:cs typeface="Times New Roman" panose="02020603050405020304" pitchFamily="18" charset="0"/>
              </a:rPr>
              <a:t>Salvage </a:t>
            </a:r>
            <a:r>
              <a:rPr lang="en-US" sz="1800">
                <a:latin typeface="Times New Roman" panose="02020603050405020304" pitchFamily="18" charset="0"/>
                <a:cs typeface="Times New Roman" panose="02020603050405020304" pitchFamily="18" charset="0"/>
              </a:rPr>
              <a:t>(Pergantian)</a:t>
            </a:r>
            <a:br>
              <a:rPr lang="en-US" sz="1800">
                <a:latin typeface="Times New Roman" panose="02020603050405020304" pitchFamily="18" charset="0"/>
                <a:cs typeface="Times New Roman" panose="02020603050405020304" pitchFamily="18" charset="0"/>
              </a:rPr>
            </a:br>
            <a:r>
              <a:rPr lang="en-US" sz="1800">
                <a:latin typeface="Times New Roman" panose="02020603050405020304" pitchFamily="18" charset="0"/>
                <a:cs typeface="Times New Roman" panose="02020603050405020304" pitchFamily="18" charset="0"/>
              </a:rPr>
              <a:t>-Perawatan</a:t>
            </a:r>
            <a:br>
              <a:rPr lang="en-US" sz="1800">
                <a:latin typeface="Times New Roman" panose="02020603050405020304" pitchFamily="18" charset="0"/>
                <a:cs typeface="Times New Roman" panose="02020603050405020304" pitchFamily="18" charset="0"/>
              </a:rPr>
            </a:br>
            <a:r>
              <a:rPr lang="en-US" sz="1800">
                <a:latin typeface="Times New Roman" panose="02020603050405020304" pitchFamily="18" charset="0"/>
                <a:cs typeface="Times New Roman" panose="02020603050405020304" pitchFamily="18" charset="0"/>
              </a:rPr>
              <a:t>-Perakitan ulang</a:t>
            </a:r>
            <a:endParaRPr lang="en-US" sz="1800">
              <a:latin typeface="Times New Roman" panose="02020603050405020304" pitchFamily="18" charset="0"/>
              <a:cs typeface="Times New Roman" panose="02020603050405020304" pitchFamily="18" charset="0"/>
            </a:endParaRPr>
          </a:p>
        </p:txBody>
      </p:sp>
      <p:sp>
        <p:nvSpPr>
          <p:cNvPr id="5" name="Text Box 4"/>
          <p:cNvSpPr txBox="1"/>
          <p:nvPr/>
        </p:nvSpPr>
        <p:spPr>
          <a:xfrm>
            <a:off x="323850" y="3285490"/>
            <a:ext cx="5941060" cy="2306955"/>
          </a:xfrm>
          <a:prstGeom prst="rect">
            <a:avLst/>
          </a:prstGeom>
          <a:noFill/>
        </p:spPr>
        <p:txBody>
          <a:bodyPr wrap="square" rtlCol="0" anchor="t">
            <a:spAutoFit/>
          </a:bodyPr>
          <a:p>
            <a:pPr marL="285750" indent="-285750">
              <a:buFont typeface="Arial" panose="020B0604020202020204" pitchFamily="34" charset="0"/>
              <a:buChar char="•"/>
            </a:pPr>
            <a:r>
              <a:rPr lang="en-US" b="1">
                <a:latin typeface="Times New Roman" panose="02020603050405020304" pitchFamily="18" charset="0"/>
                <a:cs typeface="Times New Roman" panose="02020603050405020304" pitchFamily="18" charset="0"/>
                <a:sym typeface="+mn-ea"/>
              </a:rPr>
              <a:t>Jenis tindakan perbaikan pada Preventiv maintenance:</a:t>
            </a:r>
            <a:endParaRPr lang="en-US" b="1">
              <a:latin typeface="Times New Roman" panose="02020603050405020304" pitchFamily="18" charset="0"/>
              <a:cs typeface="Times New Roman" panose="02020603050405020304" pitchFamily="18" charset="0"/>
              <a:sym typeface="+mn-ea"/>
            </a:endParaRPr>
          </a:p>
          <a:p>
            <a:pPr marL="285750" indent="-285750">
              <a:buFont typeface="Arial" panose="020B0604020202020204" pitchFamily="34" charset="0"/>
              <a:buChar char="•"/>
            </a:pPr>
            <a:endParaRPr lang="en-US" b="1">
              <a:latin typeface="Times New Roman" panose="02020603050405020304" pitchFamily="18" charset="0"/>
              <a:cs typeface="Times New Roman" panose="02020603050405020304" pitchFamily="18" charset="0"/>
              <a:sym typeface="+mn-ea"/>
            </a:endParaRPr>
          </a:p>
          <a:p>
            <a:pPr marL="285750" indent="-285750">
              <a:buFont typeface="Arial" panose="020B0604020202020204" pitchFamily="34" charset="0"/>
              <a:buChar char="•"/>
            </a:pPr>
            <a:r>
              <a:rPr lang="en-US" b="1" i="1">
                <a:latin typeface="Times New Roman" panose="02020603050405020304" pitchFamily="18" charset="0"/>
                <a:cs typeface="Times New Roman" panose="02020603050405020304" pitchFamily="18" charset="0"/>
                <a:sym typeface="+mn-ea"/>
              </a:rPr>
              <a:t>-Inspeksi</a:t>
            </a:r>
            <a:endParaRPr lang="en-US" b="1" i="1">
              <a:latin typeface="Times New Roman" panose="02020603050405020304" pitchFamily="18" charset="0"/>
              <a:cs typeface="Times New Roman" panose="02020603050405020304" pitchFamily="18" charset="0"/>
              <a:sym typeface="+mn-ea"/>
            </a:endParaRPr>
          </a:p>
          <a:p>
            <a:pPr marL="285750" indent="-285750">
              <a:buFont typeface="Arial" panose="020B0604020202020204" pitchFamily="34" charset="0"/>
              <a:buChar char="•"/>
            </a:pPr>
            <a:r>
              <a:rPr lang="en-US" b="1">
                <a:latin typeface="Times New Roman" panose="02020603050405020304" pitchFamily="18" charset="0"/>
                <a:cs typeface="Times New Roman" panose="02020603050405020304" pitchFamily="18" charset="0"/>
                <a:sym typeface="+mn-ea"/>
              </a:rPr>
              <a:t>-Pembersihan</a:t>
            </a:r>
            <a:endParaRPr lang="en-US" b="1">
              <a:latin typeface="Times New Roman" panose="02020603050405020304" pitchFamily="18" charset="0"/>
              <a:cs typeface="Times New Roman" panose="02020603050405020304" pitchFamily="18" charset="0"/>
              <a:sym typeface="+mn-ea"/>
            </a:endParaRPr>
          </a:p>
          <a:p>
            <a:pPr marL="285750" indent="-285750">
              <a:buFont typeface="Arial" panose="020B0604020202020204" pitchFamily="34" charset="0"/>
              <a:buChar char="•"/>
            </a:pPr>
            <a:r>
              <a:rPr lang="en-US" b="1">
                <a:latin typeface="Times New Roman" panose="02020603050405020304" pitchFamily="18" charset="0"/>
                <a:cs typeface="Times New Roman" panose="02020603050405020304" pitchFamily="18" charset="0"/>
                <a:sym typeface="+mn-ea"/>
              </a:rPr>
              <a:t>-Perbaikan</a:t>
            </a:r>
            <a:endParaRPr lang="en-US" b="1">
              <a:latin typeface="Times New Roman" panose="02020603050405020304" pitchFamily="18" charset="0"/>
              <a:cs typeface="Times New Roman" panose="02020603050405020304" pitchFamily="18" charset="0"/>
              <a:sym typeface="+mn-ea"/>
            </a:endParaRPr>
          </a:p>
          <a:p>
            <a:pPr marL="285750" indent="-285750">
              <a:buFont typeface="Arial" panose="020B0604020202020204" pitchFamily="34" charset="0"/>
              <a:buChar char="•"/>
            </a:pPr>
            <a:r>
              <a:rPr lang="en-US" b="1">
                <a:latin typeface="Times New Roman" panose="02020603050405020304" pitchFamily="18" charset="0"/>
                <a:cs typeface="Times New Roman" panose="02020603050405020304" pitchFamily="18" charset="0"/>
                <a:sym typeface="+mn-ea"/>
              </a:rPr>
              <a:t>-Pelumasan</a:t>
            </a:r>
            <a:endParaRPr lang="en-US" b="1">
              <a:latin typeface="Times New Roman" panose="02020603050405020304" pitchFamily="18" charset="0"/>
              <a:cs typeface="Times New Roman" panose="02020603050405020304" pitchFamily="18" charset="0"/>
              <a:sym typeface="+mn-ea"/>
            </a:endParaRPr>
          </a:p>
          <a:p>
            <a:pPr marL="285750" indent="-285750">
              <a:buFont typeface="Arial" panose="020B0604020202020204" pitchFamily="34" charset="0"/>
              <a:buChar char="•"/>
            </a:pPr>
            <a:r>
              <a:rPr lang="en-US" b="1">
                <a:latin typeface="Times New Roman" panose="02020603050405020304" pitchFamily="18" charset="0"/>
                <a:cs typeface="Times New Roman" panose="02020603050405020304" pitchFamily="18" charset="0"/>
                <a:sym typeface="+mn-ea"/>
              </a:rPr>
              <a:t>-Penggantian</a:t>
            </a:r>
            <a:endParaRPr lang="en-US" b="1">
              <a:latin typeface="Times New Roman" panose="02020603050405020304" pitchFamily="18" charset="0"/>
              <a:cs typeface="Times New Roman" panose="02020603050405020304" pitchFamily="18" charset="0"/>
              <a:sym typeface="+mn-ea"/>
            </a:endParaRPr>
          </a:p>
          <a:p>
            <a:pPr marL="285750" indent="-285750">
              <a:buFont typeface="Arial" panose="020B0604020202020204" pitchFamily="34" charset="0"/>
              <a:buChar char="•"/>
            </a:pPr>
            <a:r>
              <a:rPr lang="en-US" b="1">
                <a:latin typeface="Times New Roman" panose="02020603050405020304" pitchFamily="18" charset="0"/>
                <a:cs typeface="Times New Roman" panose="02020603050405020304" pitchFamily="18" charset="0"/>
                <a:sym typeface="+mn-ea"/>
              </a:rPr>
              <a:t>-Penyesuaian</a:t>
            </a:r>
            <a:r>
              <a:rPr lang="en-US">
                <a:sym typeface="+mn-ea"/>
              </a:rPr>
              <a:t> </a:t>
            </a:r>
            <a:endParaRPr lang="en-US">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blinds(horizontal)">
                                      <p:cBhvr>
                                        <p:cTn id="15" dur="500"/>
                                        <p:tgtEl>
                                          <p:spTgt spid="5">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blinds(horizontal)">
                                      <p:cBhvr>
                                        <p:cTn id="18" dur="500"/>
                                        <p:tgtEl>
                                          <p:spTgt spid="5">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blinds(horizontal)">
                                      <p:cBhvr>
                                        <p:cTn id="21" dur="500"/>
                                        <p:tgtEl>
                                          <p:spTgt spid="5">
                                            <p:txEl>
                                              <p:pRg st="4" end="4"/>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blinds(horizontal)">
                                      <p:cBhvr>
                                        <p:cTn id="24" dur="500"/>
                                        <p:tgtEl>
                                          <p:spTgt spid="5">
                                            <p:txEl>
                                              <p:pRg st="5" end="5"/>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blinds(horizontal)">
                                      <p:cBhvr>
                                        <p:cTn id="27" dur="500"/>
                                        <p:tgtEl>
                                          <p:spTgt spid="5">
                                            <p:txEl>
                                              <p:pRg st="6" end="6"/>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5">
                                            <p:txEl>
                                              <p:pRg st="7" end="7"/>
                                            </p:txEl>
                                          </p:spTgt>
                                        </p:tgtEl>
                                        <p:attrNameLst>
                                          <p:attrName>style.visibility</p:attrName>
                                        </p:attrNameLst>
                                      </p:cBhvr>
                                      <p:to>
                                        <p:strVal val="visible"/>
                                      </p:to>
                                    </p:set>
                                    <p:animEffect transition="in" filter="blinds(horizontal)">
                                      <p:cBhvr>
                                        <p:cTn id="30"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235" y="1052736"/>
            <a:ext cx="8229600" cy="457200"/>
          </a:xfrm>
        </p:spPr>
        <p:txBody>
          <a:bodyPr/>
          <a:lstStyle/>
          <a:p>
            <a:pPr lvl="0"/>
            <a:r>
              <a:rPr lang="en-US" dirty="0" err="1"/>
              <a:t>Kesimpulan</a:t>
            </a:r>
            <a:r>
              <a:rPr lang="en-US" dirty="0"/>
              <a:t> &amp; Saran</a:t>
            </a:r>
            <a:br>
              <a:rPr lang="en-US" dirty="0"/>
            </a:br>
            <a:endParaRPr lang="en-US" dirty="0"/>
          </a:p>
        </p:txBody>
      </p:sp>
      <p:sp>
        <p:nvSpPr>
          <p:cNvPr id="3" name="Content Placeholder 2"/>
          <p:cNvSpPr>
            <a:spLocks noGrp="1"/>
          </p:cNvSpPr>
          <p:nvPr>
            <p:ph idx="1"/>
          </p:nvPr>
        </p:nvSpPr>
        <p:spPr>
          <a:xfrm>
            <a:off x="179511" y="1509936"/>
            <a:ext cx="8856985" cy="4598894"/>
          </a:xfrm>
        </p:spPr>
        <p:txBody>
          <a:bodyPr>
            <a:normAutofit/>
          </a:bodyPr>
          <a:lstStyle/>
          <a:p>
            <a:pPr algn="just"/>
            <a:r>
              <a:rPr lang="id-ID" sz="1800" dirty="0">
                <a:latin typeface="Times New Roman" panose="02020603050405020304" pitchFamily="18" charset="0"/>
                <a:cs typeface="Times New Roman" panose="02020603050405020304" pitchFamily="18" charset="0"/>
              </a:rPr>
              <a:t>Mesin gerinda adalah mesin  perkakas yang digunakan untuk mengasah, memotong serta menggerus benda kerja kasar maupun halus dengan tujuan dan kebutuhan tertentu. Prinsip kerja dari pada mesin gerinda itu sendiri yaitu batu gerinda berputar bersentuhan dengan material atau benda kerja</a:t>
            </a:r>
            <a:r>
              <a:rPr lang="en-US" altLang="id-ID" sz="1800" dirty="0">
                <a:latin typeface="Times New Roman" panose="02020603050405020304" pitchFamily="18" charset="0"/>
                <a:cs typeface="Times New Roman" panose="02020603050405020304" pitchFamily="18" charset="0"/>
              </a:rPr>
              <a:t> sehingga membuat permukaan menjadi halus dan sesuai dengan tujuan yang di inginkan.</a:t>
            </a:r>
            <a:endParaRPr lang="en-US" sz="1800" dirty="0">
              <a:latin typeface="Times New Roman" panose="02020603050405020304" pitchFamily="18" charset="0"/>
              <a:cs typeface="Times New Roman" panose="02020603050405020304" pitchFamily="18" charset="0"/>
            </a:endParaRPr>
          </a:p>
          <a:p>
            <a:pPr algn="just"/>
            <a:r>
              <a:rPr lang="id-ID" sz="1800" dirty="0">
                <a:latin typeface="Times New Roman" panose="02020603050405020304" pitchFamily="18" charset="0"/>
                <a:cs typeface="Times New Roman" panose="02020603050405020304" pitchFamily="18" charset="0"/>
              </a:rPr>
              <a:t>Dari hasil penelitian dapat disimpulkan bahwa biaya perbaikan paling besar yaitu kerusakan pada dinamo yang bisa mencapai hingga Rp.350.000. Oleh karena itu pentingnya melakukan perawatan pada mesin gerinda sehingga meminimalisir biaya kerusakan. Perawatan yang baik dapat membuat mesin gerinda memiliki kinerja yang optimal serta memperpanjang usia penggunaan mesin tersebut. </a:t>
            </a:r>
            <a:endParaRPr lang="en-US" sz="1800" dirty="0" smtClean="0">
              <a:latin typeface="Times New Roman" panose="02020603050405020304" pitchFamily="18" charset="0"/>
              <a:cs typeface="Times New Roman" panose="02020603050405020304" pitchFamily="18" charset="0"/>
            </a:endParaRPr>
          </a:p>
          <a:p>
            <a:pPr marL="0" indent="0" algn="just">
              <a:buNone/>
            </a:pPr>
            <a:endParaRPr lang="en-US" sz="1800" dirty="0" smtClean="0">
              <a:latin typeface="Times New Roman" panose="02020603050405020304" pitchFamily="18" charset="0"/>
              <a:cs typeface="Times New Roman" panose="02020603050405020304" pitchFamily="18" charset="0"/>
            </a:endParaRPr>
          </a:p>
          <a:p>
            <a:pPr marL="0" indent="0" algn="just">
              <a:buNone/>
            </a:pPr>
            <a:r>
              <a:rPr lang="en-US" sz="1800" dirty="0" err="1" smtClean="0">
                <a:latin typeface="Times New Roman" panose="02020603050405020304" pitchFamily="18" charset="0"/>
                <a:cs typeface="Times New Roman" panose="02020603050405020304" pitchFamily="18" charset="0"/>
              </a:rPr>
              <a:t>Adapun</a:t>
            </a:r>
            <a:r>
              <a:rPr lang="en-US" sz="18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saran </a:t>
            </a:r>
            <a:r>
              <a:rPr lang="en-US" sz="1800" dirty="0" err="1">
                <a:latin typeface="Times New Roman" panose="02020603050405020304" pitchFamily="18" charset="0"/>
                <a:cs typeface="Times New Roman" panose="02020603050405020304" pitchFamily="18" charset="0"/>
              </a:rPr>
              <a:t>untuk</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pihak</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perusahaan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adalah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dengan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memberikan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pemahaman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kepada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pekerja</a:t>
            </a:r>
            <a:r>
              <a:rPr lang="en-US" sz="1800" dirty="0">
                <a:latin typeface="Times New Roman" panose="02020603050405020304" pitchFamily="18" charset="0"/>
                <a:cs typeface="Times New Roman" panose="02020603050405020304" pitchFamily="18" charset="0"/>
              </a:rPr>
              <a:t> yang </a:t>
            </a:r>
            <a:r>
              <a:rPr lang="en-US" sz="1800" dirty="0" err="1">
                <a:latin typeface="Times New Roman" panose="02020603050405020304" pitchFamily="18" charset="0"/>
                <a:cs typeface="Times New Roman" panose="02020603050405020304" pitchFamily="18" charset="0"/>
              </a:rPr>
              <a:t>menggunakan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mesin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gerinda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terkait</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metode</a:t>
            </a:r>
            <a:r>
              <a:rPr lang="en-US" sz="1800" dirty="0">
                <a:latin typeface="Times New Roman" panose="02020603050405020304" pitchFamily="18" charset="0"/>
                <a:cs typeface="Times New Roman" panose="02020603050405020304" pitchFamily="18" charset="0"/>
              </a:rPr>
              <a:t> </a:t>
            </a:r>
            <a:r>
              <a:rPr lang="en-US" sz="1800" i="1" dirty="0">
                <a:latin typeface="Times New Roman" panose="02020603050405020304" pitchFamily="18" charset="0"/>
                <a:cs typeface="Times New Roman" panose="02020603050405020304" pitchFamily="18" charset="0"/>
              </a:rPr>
              <a:t>maintenance</a:t>
            </a:r>
            <a:r>
              <a:rPr lang="en-US" sz="1800" dirty="0">
                <a:latin typeface="Times New Roman" panose="02020603050405020304" pitchFamily="18" charset="0"/>
                <a:cs typeface="Times New Roman" panose="02020603050405020304" pitchFamily="18" charset="0"/>
              </a:rPr>
              <a:t> yang </a:t>
            </a:r>
            <a:r>
              <a:rPr lang="en-US" sz="1800" dirty="0" err="1">
                <a:latin typeface="Times New Roman" panose="02020603050405020304" pitchFamily="18" charset="0"/>
                <a:cs typeface="Times New Roman" panose="02020603050405020304" pitchFamily="18" charset="0"/>
              </a:rPr>
              <a:t>baik</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benar</a:t>
            </a:r>
            <a:r>
              <a:rPr lang="en-US" sz="1800" dirty="0">
                <a:latin typeface="Times New Roman" panose="02020603050405020304" pitchFamily="18" charset="0"/>
                <a:cs typeface="Times New Roman" panose="02020603050405020304" pitchFamily="18" charset="0"/>
              </a:rPr>
              <a:t>.</a:t>
            </a:r>
            <a:endParaRPr lang="en-US" sz="1800" b="1" dirty="0">
              <a:latin typeface="Times New Roman" panose="02020603050405020304" pitchFamily="18" charset="0"/>
              <a:cs typeface="Times New Roman" panose="02020603050405020304" pitchFamily="18" charset="0"/>
            </a:endParaRPr>
          </a:p>
          <a:p>
            <a:pPr marL="0" indent="0" algn="just">
              <a:buNone/>
            </a:pPr>
            <a:endParaRPr lang="en-US"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0800"/>
            <a:ext cx="8229600" cy="457200"/>
          </a:xfrm>
        </p:spPr>
        <p:txBody>
          <a:bodyPr>
            <a:noAutofit/>
          </a:bodyPr>
          <a:lstStyle/>
          <a:p>
            <a:pPr algn="ctr"/>
            <a:r>
              <a:rPr lang="en-US" sz="5000" b="1" dirty="0"/>
              <a:t>THANK YOU</a:t>
            </a:r>
            <a:endParaRPr lang="id-ID" sz="5000" b="1" dirty="0"/>
          </a:p>
        </p:txBody>
      </p:sp>
      <p:sp>
        <p:nvSpPr>
          <p:cNvPr id="3" name="TextBox 2"/>
          <p:cNvSpPr txBox="1"/>
          <p:nvPr/>
        </p:nvSpPr>
        <p:spPr>
          <a:xfrm>
            <a:off x="0" y="4267200"/>
            <a:ext cx="9144000" cy="1015663"/>
          </a:xfrm>
          <a:prstGeom prst="rect">
            <a:avLst/>
          </a:prstGeom>
          <a:noFill/>
        </p:spPr>
        <p:txBody>
          <a:bodyPr wrap="square" rtlCol="0">
            <a:spAutoFit/>
          </a:bodyPr>
          <a:lstStyle/>
          <a:p>
            <a:pPr algn="ctr"/>
            <a:r>
              <a:rPr lang="en-US" sz="1500" b="1" dirty="0" err="1">
                <a:latin typeface="Bahnschrift Light" panose="020B0502040204020203" pitchFamily="34" charset="0"/>
              </a:rPr>
              <a:t>Nama</a:t>
            </a:r>
            <a:r>
              <a:rPr lang="en-US" sz="1500" b="1" dirty="0">
                <a:latin typeface="Bahnschrift Light" panose="020B0502040204020203" pitchFamily="34" charset="0"/>
              </a:rPr>
              <a:t> </a:t>
            </a:r>
            <a:r>
              <a:rPr lang="en-US" sz="1500" b="1" dirty="0" smtClean="0">
                <a:latin typeface="Bahnschrift Light" panose="020B0502040204020203" pitchFamily="34" charset="0"/>
              </a:rPr>
              <a:t>: Andre </a:t>
            </a:r>
            <a:r>
              <a:rPr lang="en-US" sz="1500" b="1" dirty="0" err="1" smtClean="0">
                <a:latin typeface="Bahnschrift Light" panose="020B0502040204020203" pitchFamily="34" charset="0"/>
              </a:rPr>
              <a:t>Dwi</a:t>
            </a:r>
            <a:r>
              <a:rPr lang="en-US" sz="1500" b="1" dirty="0" smtClean="0">
                <a:latin typeface="Bahnschrift Light" panose="020B0502040204020203" pitchFamily="34" charset="0"/>
              </a:rPr>
              <a:t> </a:t>
            </a:r>
            <a:r>
              <a:rPr lang="en-US" sz="1500" b="1" dirty="0" err="1" smtClean="0">
                <a:latin typeface="Bahnschrift Light" panose="020B0502040204020203" pitchFamily="34" charset="0"/>
              </a:rPr>
              <a:t>Kurniawan</a:t>
            </a:r>
            <a:r>
              <a:rPr lang="en-US" sz="1500" b="1" dirty="0" smtClean="0">
                <a:latin typeface="Bahnschrift Light" panose="020B0502040204020203" pitchFamily="34" charset="0"/>
              </a:rPr>
              <a:t> </a:t>
            </a:r>
            <a:endParaRPr lang="en-US" sz="1500" b="1" dirty="0" smtClean="0">
              <a:latin typeface="Bahnschrift Light" panose="020B0502040204020203" pitchFamily="34" charset="0"/>
            </a:endParaRPr>
          </a:p>
          <a:p>
            <a:pPr algn="ctr"/>
            <a:r>
              <a:rPr lang="id-ID" sz="1500" b="1" dirty="0" smtClean="0">
                <a:latin typeface="Bahnschrift Light" panose="020B0502040204020203" pitchFamily="34" charset="0"/>
              </a:rPr>
              <a:t>(</a:t>
            </a:r>
            <a:r>
              <a:rPr lang="en-US" sz="1500" b="1" dirty="0" smtClean="0">
                <a:latin typeface="Bahnschrift Light" panose="020B0502040204020203" pitchFamily="34" charset="0"/>
              </a:rPr>
              <a:t>3412111064</a:t>
            </a:r>
            <a:r>
              <a:rPr lang="id-ID" sz="1500" b="1" dirty="0" smtClean="0">
                <a:latin typeface="Bahnschrift Light" panose="020B0502040204020203" pitchFamily="34" charset="0"/>
              </a:rPr>
              <a:t>)</a:t>
            </a:r>
            <a:endParaRPr lang="en-US" sz="1500" dirty="0">
              <a:latin typeface="Bahnschrift Light" panose="020B0502040204020203" pitchFamily="34" charset="0"/>
            </a:endParaRPr>
          </a:p>
          <a:p>
            <a:pPr algn="ctr"/>
            <a:r>
              <a:rPr lang="en-US" sz="1500" dirty="0">
                <a:latin typeface="Bahnschrift Light" panose="020B0502040204020203" pitchFamily="34" charset="0"/>
              </a:rPr>
              <a:t>Email: </a:t>
            </a:r>
            <a:r>
              <a:rPr lang="en-US" sz="1500" dirty="0" smtClean="0">
                <a:latin typeface="Bahnschrift Light" panose="020B0502040204020203" pitchFamily="34" charset="0"/>
              </a:rPr>
              <a:t>Miosoulgt202@gmail.com</a:t>
            </a:r>
            <a:endParaRPr lang="en-US" sz="1500" dirty="0">
              <a:solidFill>
                <a:srgbClr val="0070C0"/>
              </a:solidFill>
              <a:latin typeface="Bahnschrift Light" panose="020B0502040204020203" pitchFamily="34" charset="0"/>
            </a:endParaRPr>
          </a:p>
          <a:p>
            <a:pPr algn="ctr"/>
            <a:r>
              <a:rPr lang="en-US" sz="1500" b="1" dirty="0">
                <a:latin typeface="Bahnschrift Light" panose="020B0502040204020203" pitchFamily="34" charset="0"/>
              </a:rPr>
              <a:t>Contact (Hp</a:t>
            </a:r>
            <a:r>
              <a:rPr lang="en-US" sz="1500" b="1" dirty="0" smtClean="0">
                <a:latin typeface="Bahnschrift Light" panose="020B0502040204020203" pitchFamily="34" charset="0"/>
              </a:rPr>
              <a:t>): 085836142065</a:t>
            </a:r>
            <a:endParaRPr lang="id-ID" sz="1500" dirty="0">
              <a:solidFill>
                <a:srgbClr val="0070C0"/>
              </a:solidFill>
              <a:latin typeface="Bahnschrift Light" panose="020B0502040204020203" pitchFamily="34" charset="0"/>
            </a:endParaRPr>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just"/>
            <a:r>
              <a:rPr lang="en-US" dirty="0">
                <a:latin typeface="Arial" panose="020B0604020202020204" pitchFamily="34" charset="0"/>
                <a:cs typeface="Arial" panose="020B0604020202020204" pitchFamily="34" charset="0"/>
              </a:rPr>
              <a:t>1.0. </a:t>
            </a:r>
            <a:r>
              <a:rPr lang="en-US" dirty="0" err="1">
                <a:latin typeface="Arial" panose="020B0604020202020204" pitchFamily="34" charset="0"/>
                <a:cs typeface="Arial" panose="020B0604020202020204" pitchFamily="34" charset="0"/>
              </a:rPr>
              <a:t>Pendahuluan</a:t>
            </a:r>
            <a:endParaRPr lang="id-ID" dirty="0">
              <a:latin typeface="Arial" panose="020B0604020202020204" pitchFamily="34" charset="0"/>
              <a:cs typeface="Arial" panose="020B0604020202020204" pitchFamily="34" charset="0"/>
            </a:endParaRPr>
          </a:p>
        </p:txBody>
      </p:sp>
      <p:sp>
        <p:nvSpPr>
          <p:cNvPr id="4" name="Content Placeholder 4"/>
          <p:cNvSpPr>
            <a:spLocks noGrp="1"/>
          </p:cNvSpPr>
          <p:nvPr>
            <p:ph idx="1"/>
          </p:nvPr>
        </p:nvSpPr>
        <p:spPr>
          <a:xfrm>
            <a:off x="225768" y="1371461"/>
            <a:ext cx="6578480" cy="3883650"/>
          </a:xfrm>
        </p:spPr>
        <p:txBody>
          <a:bodyPr>
            <a:noAutofit/>
          </a:bodyPr>
          <a:lstStyle/>
          <a:p>
            <a:pPr marL="0" lvl="0" indent="0" algn="just">
              <a:lnSpc>
                <a:spcPct val="150000"/>
              </a:lnSpc>
            </a:pPr>
            <a:r>
              <a:rPr lang="en-US" sz="1800" dirty="0" err="1">
                <a:latin typeface="Times New Roman" panose="02020603050405020304" pitchFamily="18" charset="0"/>
                <a:cs typeface="Times New Roman" panose="02020603050405020304" pitchFamily="18" charset="0"/>
              </a:rPr>
              <a:t>Mesin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gerinda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adalah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suatu</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mesin</a:t>
            </a:r>
            <a:r>
              <a:rPr lang="en-US" sz="1800" dirty="0">
                <a:latin typeface="Times New Roman" panose="02020603050405020304" pitchFamily="18" charset="0"/>
                <a:cs typeface="Times New Roman" panose="02020603050405020304" pitchFamily="18" charset="0"/>
              </a:rPr>
              <a:t> yang </a:t>
            </a:r>
            <a:r>
              <a:rPr lang="en-US" sz="1800" dirty="0" err="1">
                <a:latin typeface="Times New Roman" panose="02020603050405020304" pitchFamily="18" charset="0"/>
                <a:cs typeface="Times New Roman" panose="02020603050405020304" pitchFamily="18" charset="0"/>
              </a:rPr>
              <a:t>kegunaannya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untuk</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memotong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mengasah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suatu</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benda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kerja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logam</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maupun</a:t>
            </a:r>
            <a:r>
              <a:rPr lang="en-US" sz="1800" dirty="0">
                <a:latin typeface="Times New Roman" panose="02020603050405020304" pitchFamily="18" charset="0"/>
                <a:cs typeface="Times New Roman" panose="02020603050405020304" pitchFamily="18" charset="0"/>
              </a:rPr>
              <a:t> non </a:t>
            </a:r>
            <a:r>
              <a:rPr lang="en-US" sz="1800" dirty="0" err="1">
                <a:latin typeface="Times New Roman" panose="02020603050405020304" pitchFamily="18" charset="0"/>
                <a:cs typeface="Times New Roman" panose="02020603050405020304" pitchFamily="18" charset="0"/>
              </a:rPr>
              <a:t>logam</a:t>
            </a:r>
            <a:r>
              <a:rPr lang="en-US" sz="1800" dirty="0">
                <a:latin typeface="Times New Roman" panose="02020603050405020304" pitchFamily="18" charset="0"/>
                <a:cs typeface="Times New Roman" panose="02020603050405020304" pitchFamily="18" charset="0"/>
              </a:rPr>
              <a:t>. Proses grinding </a:t>
            </a:r>
            <a:r>
              <a:rPr lang="en-US" sz="1800" dirty="0" err="1">
                <a:latin typeface="Times New Roman" panose="02020603050405020304" pitchFamily="18" charset="0"/>
                <a:cs typeface="Times New Roman" panose="02020603050405020304" pitchFamily="18" charset="0"/>
              </a:rPr>
              <a:t>merupakan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bagian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dari</a:t>
            </a:r>
            <a:r>
              <a:rPr lang="en-US" sz="1800" dirty="0">
                <a:latin typeface="Times New Roman" panose="02020603050405020304" pitchFamily="18" charset="0"/>
                <a:cs typeface="Times New Roman" panose="02020603050405020304" pitchFamily="18" charset="0"/>
              </a:rPr>
              <a:t> proses finishing yang </a:t>
            </a:r>
            <a:r>
              <a:rPr lang="en-US" sz="1800" dirty="0" err="1">
                <a:latin typeface="Times New Roman" panose="02020603050405020304" pitchFamily="18" charset="0"/>
                <a:cs typeface="Times New Roman" panose="02020603050405020304" pitchFamily="18" charset="0"/>
              </a:rPr>
              <a:t>digunakan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untuk</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menghilangkan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bagian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dari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benda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kerja</a:t>
            </a:r>
            <a:r>
              <a:rPr lang="en-US" sz="1800" dirty="0">
                <a:latin typeface="Times New Roman" panose="02020603050405020304" pitchFamily="18" charset="0"/>
                <a:cs typeface="Times New Roman" panose="02020603050405020304" pitchFamily="18" charset="0"/>
              </a:rPr>
              <a:t> yang </a:t>
            </a:r>
            <a:r>
              <a:rPr lang="en-US" sz="1800" dirty="0" err="1">
                <a:latin typeface="Times New Roman" panose="02020603050405020304" pitchFamily="18" charset="0"/>
                <a:cs typeface="Times New Roman" panose="02020603050405020304" pitchFamily="18" charset="0"/>
              </a:rPr>
              <a:t>tidak</a:t>
            </a:r>
            <a:r>
              <a:rPr lang="en-US" sz="1800" dirty="0">
                <a:latin typeface="Times New Roman" panose="02020603050405020304" pitchFamily="18" charset="0"/>
                <a:cs typeface="Times New Roman" panose="02020603050405020304" pitchFamily="18" charset="0"/>
              </a:rPr>
              <a:t> rata. </a:t>
            </a:r>
            <a:r>
              <a:rPr lang="en-US" sz="1800" dirty="0" err="1">
                <a:latin typeface="Times New Roman" panose="02020603050405020304" pitchFamily="18" charset="0"/>
                <a:cs typeface="Times New Roman" panose="02020603050405020304" pitchFamily="18" charset="0"/>
              </a:rPr>
              <a:t>Mesin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gerinda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merupakan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solusi</a:t>
            </a:r>
            <a:r>
              <a:rPr lang="en-US" sz="1800" dirty="0">
                <a:latin typeface="Times New Roman" panose="02020603050405020304" pitchFamily="18" charset="0"/>
                <a:cs typeface="Times New Roman" panose="02020603050405020304" pitchFamily="18" charset="0"/>
              </a:rPr>
              <a:t> yang </a:t>
            </a:r>
            <a:r>
              <a:rPr lang="en-US" sz="1800" dirty="0" err="1">
                <a:latin typeface="Times New Roman" panose="02020603050405020304" pitchFamily="18" charset="0"/>
                <a:cs typeface="Times New Roman" panose="02020603050405020304" pitchFamily="18" charset="0"/>
              </a:rPr>
              <a:t>dapat</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mengatasi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masalah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kekasaran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permukaan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benda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kerja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karena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mesin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ini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digunakan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untuk</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pengerjaan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akhir</a:t>
            </a:r>
            <a:r>
              <a:rPr lang="en-US" sz="1800" dirty="0">
                <a:latin typeface="Times New Roman" panose="02020603050405020304" pitchFamily="18" charset="0"/>
                <a:cs typeface="Times New Roman" panose="02020603050405020304" pitchFamily="18" charset="0"/>
              </a:rPr>
              <a:t> yang </a:t>
            </a:r>
            <a:r>
              <a:rPr lang="en-US" sz="1800" dirty="0" err="1">
                <a:latin typeface="Times New Roman" panose="02020603050405020304" pitchFamily="18" charset="0"/>
                <a:cs typeface="Times New Roman" panose="02020603050405020304" pitchFamily="18" charset="0"/>
              </a:rPr>
              <a:t>dibutuhkan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tingkat</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kehalusan</a:t>
            </a:r>
            <a:r>
              <a:rPr lang="en-US" sz="1800" dirty="0">
                <a:latin typeface="Times New Roman" panose="02020603050405020304" pitchFamily="18" charset="0"/>
                <a:cs typeface="Times New Roman" panose="02020603050405020304" pitchFamily="18" charset="0"/>
              </a:rPr>
              <a:t> yang </a:t>
            </a:r>
            <a:r>
              <a:rPr lang="en-US" sz="1800" dirty="0" err="1">
                <a:latin typeface="Times New Roman" panose="02020603050405020304" pitchFamily="18" charset="0"/>
                <a:cs typeface="Times New Roman" panose="02020603050405020304" pitchFamily="18" charset="0"/>
              </a:rPr>
              <a:t>tinggi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Mesin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gerinda</a:t>
            </a:r>
            <a:r>
              <a:rPr lang="en-US" sz="1800" dirty="0">
                <a:latin typeface="Times New Roman" panose="02020603050405020304" pitchFamily="18" charset="0"/>
                <a:cs typeface="Times New Roman" panose="02020603050405020304" pitchFamily="18" charset="0"/>
              </a:rPr>
              <a:t> yang </a:t>
            </a:r>
            <a:r>
              <a:rPr lang="en-US" sz="1800" dirty="0" err="1">
                <a:latin typeface="Times New Roman" panose="02020603050405020304" pitchFamily="18" charset="0"/>
                <a:cs typeface="Times New Roman" panose="02020603050405020304" pitchFamily="18" charset="0"/>
              </a:rPr>
              <a:t>akan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dilakukan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penelitian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adalah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mesin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gerinda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bermerek</a:t>
            </a:r>
            <a:r>
              <a:rPr lang="en-US" sz="1800" dirty="0">
                <a:latin typeface="Times New Roman" panose="02020603050405020304" pitchFamily="18" charset="0"/>
                <a:cs typeface="Times New Roman" panose="02020603050405020304" pitchFamily="18" charset="0"/>
              </a:rPr>
              <a:t> Stanley STGL2218 - 2200W 180mm, RPM 8500 </a:t>
            </a:r>
            <a:endParaRPr lang="en-US" sz="1800" dirty="0">
              <a:latin typeface="Times New Roman" panose="02020603050405020304" pitchFamily="18" charset="0"/>
              <a:cs typeface="Times New Roman" panose="02020603050405020304" pitchFamily="18" charset="0"/>
            </a:endParaRPr>
          </a:p>
        </p:txBody>
      </p:sp>
      <p:pic>
        <p:nvPicPr>
          <p:cNvPr id="5" name="Picture 4"/>
          <p:cNvPicPr/>
          <p:nvPr/>
        </p:nvPicPr>
        <p:blipFill rotWithShape="1">
          <a:blip r:embed="rId1" cstate="print">
            <a:extLst>
              <a:ext uri="{28A0092B-C50C-407E-A947-70E740481C1C}">
                <a14:useLocalDpi xmlns:a14="http://schemas.microsoft.com/office/drawing/2010/main" val="0"/>
              </a:ext>
            </a:extLst>
          </a:blip>
          <a:srcRect l="2169" t="33085" r="2090" b="11194"/>
          <a:stretch>
            <a:fillRect/>
          </a:stretch>
        </p:blipFill>
        <p:spPr bwMode="auto">
          <a:xfrm>
            <a:off x="6804248" y="1389132"/>
            <a:ext cx="2232248" cy="2160240"/>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ransition>
    <p:spli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2300" dirty="0">
                <a:latin typeface="Arial" panose="020B0604020202020204" pitchFamily="34" charset="0"/>
                <a:cs typeface="Arial" panose="020B0604020202020204" pitchFamily="34" charset="0"/>
              </a:rPr>
              <a:t>2.0. </a:t>
            </a:r>
            <a:r>
              <a:rPr lang="en-US" sz="2300" dirty="0" err="1" smtClean="0">
                <a:latin typeface="Arial" panose="020B0604020202020204" pitchFamily="34" charset="0"/>
                <a:cs typeface="Arial" panose="020B0604020202020204" pitchFamily="34" charset="0"/>
              </a:rPr>
              <a:t>Tujuan</a:t>
            </a:r>
            <a:r>
              <a:rPr lang="en-US" sz="2300" dirty="0" smtClean="0">
                <a:latin typeface="Arial" panose="020B0604020202020204" pitchFamily="34" charset="0"/>
                <a:cs typeface="Arial" panose="020B0604020202020204" pitchFamily="34" charset="0"/>
              </a:rPr>
              <a:t> </a:t>
            </a:r>
            <a:r>
              <a:rPr lang="en-US" sz="2300" dirty="0" err="1" smtClean="0">
                <a:latin typeface="Arial" panose="020B0604020202020204" pitchFamily="34" charset="0"/>
                <a:cs typeface="Arial" panose="020B0604020202020204" pitchFamily="34" charset="0"/>
              </a:rPr>
              <a:t>penelitian</a:t>
            </a:r>
            <a:r>
              <a:rPr lang="en-US" sz="2300" dirty="0" smtClean="0">
                <a:latin typeface="Arial" panose="020B0604020202020204" pitchFamily="34" charset="0"/>
                <a:cs typeface="Arial" panose="020B0604020202020204" pitchFamily="34" charset="0"/>
              </a:rPr>
              <a:t> </a:t>
            </a:r>
            <a:endParaRPr lang="id-ID" sz="2300" dirty="0">
              <a:latin typeface="Arial" panose="020B0604020202020204" pitchFamily="34" charset="0"/>
              <a:cs typeface="Arial" panose="020B0604020202020204" pitchFamily="34" charset="0"/>
            </a:endParaRPr>
          </a:p>
        </p:txBody>
      </p:sp>
      <p:sp>
        <p:nvSpPr>
          <p:cNvPr id="8" name="Content Placeholder 4"/>
          <p:cNvSpPr>
            <a:spLocks noGrp="1"/>
          </p:cNvSpPr>
          <p:nvPr>
            <p:ph idx="1"/>
          </p:nvPr>
        </p:nvSpPr>
        <p:spPr>
          <a:xfrm>
            <a:off x="323528" y="1556792"/>
            <a:ext cx="8136904" cy="4598894"/>
          </a:xfrm>
        </p:spPr>
        <p:txBody>
          <a:bodyPr/>
          <a:lstStyle/>
          <a:p>
            <a:pPr algn="just"/>
            <a:r>
              <a:rPr lang="en-US" dirty="0" err="1">
                <a:latin typeface="Times New Roman" panose="02020603050405020304" pitchFamily="18" charset="0"/>
                <a:cs typeface="Times New Roman" panose="02020603050405020304" pitchFamily="18" charset="0"/>
              </a:rPr>
              <a:t>Penelitian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bertujuan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untuk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memberikan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gambaran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tentang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pentingnya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tahapan</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maintenance </a:t>
            </a:r>
            <a:r>
              <a:rPr lang="en-US" dirty="0" err="1">
                <a:latin typeface="Times New Roman" panose="02020603050405020304" pitchFamily="18" charset="0"/>
                <a:cs typeface="Times New Roman" panose="02020603050405020304" pitchFamily="18" charset="0"/>
              </a:rPr>
              <a:t>pada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mesin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gerinda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dengan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berfokus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pada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masalah</a:t>
            </a:r>
            <a:r>
              <a:rPr lang="en-US" dirty="0">
                <a:latin typeface="Times New Roman" panose="02020603050405020304" pitchFamily="18" charset="0"/>
                <a:cs typeface="Times New Roman" panose="02020603050405020304" pitchFamily="18" charset="0"/>
              </a:rPr>
              <a:t> yang </a:t>
            </a:r>
            <a:r>
              <a:rPr lang="en-US" dirty="0" err="1">
                <a:latin typeface="Times New Roman" panose="02020603050405020304" pitchFamily="18" charset="0"/>
                <a:cs typeface="Times New Roman" panose="02020603050405020304" pitchFamily="18" charset="0"/>
              </a:rPr>
              <a:t>mungkin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timbul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pada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komponen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seperti</a:t>
            </a:r>
            <a:r>
              <a:rPr lang="en-US" dirty="0">
                <a:latin typeface="Times New Roman" panose="02020603050405020304" pitchFamily="18" charset="0"/>
                <a:cs typeface="Times New Roman" panose="02020603050405020304" pitchFamily="18" charset="0"/>
              </a:rPr>
              <a:t> bearing </a:t>
            </a:r>
            <a:r>
              <a:rPr lang="en-US" dirty="0" err="1">
                <a:latin typeface="Times New Roman" panose="02020603050405020304" pitchFamily="18" charset="0"/>
                <a:cs typeface="Times New Roman" panose="02020603050405020304" pitchFamily="18" charset="0"/>
              </a:rPr>
              <a:t>pemutar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mata</a:t>
            </a:r>
            <a:r>
              <a:rPr lang="en-US" dirty="0">
                <a:latin typeface="Times New Roman" panose="02020603050405020304" pitchFamily="18" charset="0"/>
                <a:cs typeface="Times New Roman" panose="02020603050405020304" pitchFamily="18" charset="0"/>
              </a:rPr>
              <a:t> grinding </a:t>
            </a:r>
            <a:r>
              <a:rPr lang="en-US" dirty="0" err="1">
                <a:latin typeface="Times New Roman" panose="02020603050405020304" pitchFamily="18" charset="0"/>
                <a:cs typeface="Times New Roman" panose="02020603050405020304" pitchFamily="18" charset="0"/>
              </a:rPr>
              <a:t>dan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kabel</a:t>
            </a:r>
            <a:r>
              <a:rPr lang="en-US" dirty="0">
                <a:latin typeface="Times New Roman" panose="02020603050405020304" pitchFamily="18" charset="0"/>
                <a:cs typeface="Times New Roman" panose="02020603050405020304" pitchFamily="18" charset="0"/>
              </a:rPr>
              <a:t> yang </a:t>
            </a:r>
            <a:r>
              <a:rPr lang="en-US" dirty="0" err="1">
                <a:latin typeface="Times New Roman" panose="02020603050405020304" pitchFamily="18" charset="0"/>
                <a:cs typeface="Times New Roman" panose="02020603050405020304" pitchFamily="18" charset="0"/>
              </a:rPr>
              <a:t>rentan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putus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serta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mengetahui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biaya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perbaikan</a:t>
            </a:r>
            <a:r>
              <a:rPr lang="en-US" dirty="0">
                <a:latin typeface="Times New Roman" panose="02020603050405020304" pitchFamily="18" charset="0"/>
                <a:cs typeface="Times New Roman" panose="02020603050405020304" pitchFamily="18" charset="0"/>
              </a:rPr>
              <a:t> yang paling </a:t>
            </a:r>
            <a:r>
              <a:rPr lang="en-US" dirty="0" err="1">
                <a:latin typeface="Times New Roman" panose="02020603050405020304" pitchFamily="18" charset="0"/>
                <a:cs typeface="Times New Roman" panose="02020603050405020304" pitchFamily="18" charset="0"/>
              </a:rPr>
              <a:t>besar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pada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kerusakan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komponen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mesin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gerinda</a:t>
            </a:r>
            <a:r>
              <a:rPr lang="en-US"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Tree>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a:latin typeface="Arial" panose="020B0604020202020204" pitchFamily="34" charset="0"/>
                <a:cs typeface="Arial" panose="020B0604020202020204" pitchFamily="34" charset="0"/>
              </a:rPr>
              <a:t>3.0. </a:t>
            </a:r>
            <a:r>
              <a:rPr lang="en-US" sz="2300" dirty="0" err="1">
                <a:latin typeface="Arial" panose="020B0604020202020204" pitchFamily="34" charset="0"/>
                <a:cs typeface="Arial" panose="020B0604020202020204" pitchFamily="34" charset="0"/>
              </a:rPr>
              <a:t>Metodologi </a:t>
            </a:r>
            <a:endParaRPr lang="id-ID" sz="2300" dirty="0">
              <a:latin typeface="Arial" panose="020B0604020202020204" pitchFamily="34" charset="0"/>
              <a:cs typeface="Arial" panose="020B0604020202020204" pitchFamily="34" charset="0"/>
            </a:endParaRPr>
          </a:p>
        </p:txBody>
      </p:sp>
      <p:pic>
        <p:nvPicPr>
          <p:cNvPr id="5" name="Content Placeholder 4" descr="Annotation 2024-07-05 221528"/>
          <p:cNvPicPr>
            <a:picLocks noChangeAspect="1"/>
          </p:cNvPicPr>
          <p:nvPr>
            <p:ph idx="1"/>
          </p:nvPr>
        </p:nvPicPr>
        <p:blipFill>
          <a:blip r:embed="rId1"/>
          <a:stretch>
            <a:fillRect/>
          </a:stretch>
        </p:blipFill>
        <p:spPr>
          <a:xfrm>
            <a:off x="2124075" y="1772920"/>
            <a:ext cx="5691505" cy="3768090"/>
          </a:xfrm>
          <a:prstGeom prst="rect">
            <a:avLst/>
          </a:prstGeom>
        </p:spPr>
      </p:pic>
    </p:spTree>
  </p:cSld>
  <p:clrMapOvr>
    <a:masterClrMapping/>
  </p:clrMapOvr>
  <p:transition>
    <p:zoom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235" y="908720"/>
            <a:ext cx="8229600" cy="457200"/>
          </a:xfrm>
        </p:spPr>
        <p:txBody>
          <a:bodyPr/>
          <a:lstStyle/>
          <a:p>
            <a:r>
              <a:rPr lang="en-US" dirty="0" err="1" smtClean="0"/>
              <a:t>Observasi</a:t>
            </a:r>
            <a:r>
              <a:rPr lang="en-US" dirty="0" smtClean="0"/>
              <a:t> </a:t>
            </a:r>
            <a:endParaRPr lang="id-ID" dirty="0"/>
          </a:p>
        </p:txBody>
      </p:sp>
      <p:sp>
        <p:nvSpPr>
          <p:cNvPr id="5" name="Content Placeholder 4"/>
          <p:cNvSpPr>
            <a:spLocks noGrp="1"/>
          </p:cNvSpPr>
          <p:nvPr>
            <p:ph idx="1"/>
          </p:nvPr>
        </p:nvSpPr>
        <p:spPr>
          <a:xfrm>
            <a:off x="-180340" y="1365885"/>
            <a:ext cx="9120505" cy="4032885"/>
          </a:xfrm>
        </p:spPr>
        <p:txBody>
          <a:bodyPr/>
          <a:lstStyle/>
          <a:p>
            <a:pPr algn="just"/>
            <a:r>
              <a:rPr lang="id-ID" dirty="0">
                <a:latin typeface="Times New Roman" panose="02020603050405020304" pitchFamily="18" charset="0"/>
                <a:cs typeface="Times New Roman" panose="02020603050405020304" pitchFamily="18" charset="0"/>
              </a:rPr>
              <a:t>Tahap pengumpulan data penelitian ini menggunakan pendekatan kualitatif dimana data disajikan dalam bentuk deskripsi naratif tanpa angka atau perhitungan matematika. Jadi pengumpulan data hanya melalui bukti inspeksi berupa gambar dan data tertulis serta data kerusakan yang ditemui pada mesin gerinda tersebut.</a:t>
            </a:r>
            <a:endParaRPr lang="id-ID" dirty="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p:txBody>
      </p:sp>
      <p:sp>
        <p:nvSpPr>
          <p:cNvPr id="6" name="Text Box 5"/>
          <p:cNvSpPr txBox="1"/>
          <p:nvPr/>
        </p:nvSpPr>
        <p:spPr>
          <a:xfrm flipV="1">
            <a:off x="777875" y="9923780"/>
            <a:ext cx="4923790" cy="1623060"/>
          </a:xfrm>
          <a:prstGeom prst="rect">
            <a:avLst/>
          </a:prstGeom>
        </p:spPr>
        <p:txBody>
          <a:bodyPr>
            <a:noAutofit/>
          </a:bodyPr>
          <a:p/>
          <a:p>
            <a:pPr marL="0" indent="0" defTabSz="457200">
              <a:spcAft>
                <a:spcPct val="0"/>
              </a:spcAft>
            </a:pPr>
            <a:r>
              <a:rPr lang="zh-CN" sz="1000" b="1">
                <a:ea typeface="Times New Roman" panose="02020603050405020304"/>
              </a:rPr>
              <a:t> </a:t>
            </a:r>
            <a:endParaRPr lang="zh-CN" sz="1000" b="1">
              <a:ea typeface="Times New Roman" panose="02020603050405020304"/>
            </a:endParaRPr>
          </a:p>
          <a:p>
            <a:pPr marL="0" indent="0" defTabSz="457200">
              <a:spcAft>
                <a:spcPct val="0"/>
              </a:spcAft>
            </a:pPr>
            <a:r>
              <a:rPr lang="zh-CN" sz="1000" b="1">
                <a:ea typeface="Times New Roman" panose="02020603050405020304"/>
              </a:rPr>
              <a:t> </a:t>
            </a:r>
          </a:p>
        </p:txBody>
      </p:sp>
    </p:spTree>
  </p:cSld>
  <p:clrMapOvr>
    <a:masterClrMapping/>
  </p:clrMapOvr>
  <p:transition>
    <p:zoom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Studi</a:t>
            </a:r>
            <a:r>
              <a:rPr lang="en-US" dirty="0" smtClean="0"/>
              <a:t> </a:t>
            </a:r>
            <a:r>
              <a:rPr lang="en-US" dirty="0" err="1" smtClean="0"/>
              <a:t>Literatur</a:t>
            </a:r>
            <a:r>
              <a:rPr lang="en-US" dirty="0" smtClean="0"/>
              <a:t>	</a:t>
            </a:r>
            <a:endParaRPr lang="en-US" dirty="0"/>
          </a:p>
        </p:txBody>
      </p:sp>
      <p:sp>
        <p:nvSpPr>
          <p:cNvPr id="3" name="Content Placeholder 2"/>
          <p:cNvSpPr>
            <a:spLocks noGrp="1"/>
          </p:cNvSpPr>
          <p:nvPr>
            <p:ph idx="1"/>
          </p:nvPr>
        </p:nvSpPr>
        <p:spPr/>
        <p:txBody>
          <a:bodyPr/>
          <a:lstStyle/>
          <a:p>
            <a:pPr algn="just"/>
            <a:r>
              <a:rPr lang="en-US" dirty="0" err="1">
                <a:latin typeface="Times New Roman" panose="02020603050405020304" pitchFamily="18" charset="0"/>
                <a:cs typeface="Times New Roman" panose="02020603050405020304" pitchFamily="18" charset="0"/>
              </a:rPr>
              <a:t>Penelitian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dilakukan</a:t>
            </a:r>
            <a:r>
              <a:rPr lang="en-US" dirty="0">
                <a:latin typeface="Times New Roman" panose="02020603050405020304" pitchFamily="18" charset="0"/>
                <a:cs typeface="Times New Roman" panose="02020603050405020304" pitchFamily="18" charset="0"/>
              </a:rPr>
              <a:t> di </a:t>
            </a:r>
            <a:r>
              <a:rPr lang="en-US" dirty="0" err="1">
                <a:latin typeface="Times New Roman" panose="02020603050405020304" pitchFamily="18" charset="0"/>
                <a:cs typeface="Times New Roman" panose="02020603050405020304" pitchFamily="18" charset="0"/>
              </a:rPr>
              <a:t>tempat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penulis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bekerja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berupa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studi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literatur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terhadap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jurnal-jurnal</a:t>
            </a:r>
            <a:r>
              <a:rPr lang="en-US" dirty="0">
                <a:latin typeface="Times New Roman" panose="02020603050405020304" pitchFamily="18" charset="0"/>
                <a:cs typeface="Times New Roman" panose="02020603050405020304" pitchFamily="18" charset="0"/>
              </a:rPr>
              <a:t> yang </a:t>
            </a:r>
            <a:r>
              <a:rPr lang="en-US" dirty="0" err="1">
                <a:latin typeface="Times New Roman" panose="02020603050405020304" pitchFamily="18" charset="0"/>
                <a:cs typeface="Times New Roman" panose="02020603050405020304" pitchFamily="18" charset="0"/>
              </a:rPr>
              <a:t>relevan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mengenai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konsep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pemeliharaan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strategi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pemeliharaan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dengan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tujuan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untuk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menunjang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pelaksanaan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penelitian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Studi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literatur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dilakukan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dengan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meninjau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informasi-informasi</a:t>
            </a:r>
            <a:r>
              <a:rPr lang="en-US" dirty="0">
                <a:latin typeface="Times New Roman" panose="02020603050405020304" pitchFamily="18" charset="0"/>
                <a:cs typeface="Times New Roman" panose="02020603050405020304" pitchFamily="18" charset="0"/>
              </a:rPr>
              <a:t> yang </a:t>
            </a:r>
            <a:r>
              <a:rPr lang="en-US" dirty="0" err="1">
                <a:latin typeface="Times New Roman" panose="02020603050405020304" pitchFamily="18" charset="0"/>
                <a:cs typeface="Times New Roman" panose="02020603050405020304" pitchFamily="18" charset="0"/>
              </a:rPr>
              <a:t>berkenaan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dengan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jalannya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penelitian</a:t>
            </a:r>
            <a:r>
              <a:rPr lang="en-US"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indent="0" algn="just">
              <a:buNone/>
            </a:pP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Tahapan</a:t>
            </a:r>
            <a:r>
              <a:rPr lang="en-US" dirty="0" smtClean="0"/>
              <a:t> </a:t>
            </a:r>
            <a:r>
              <a:rPr lang="en-US" dirty="0" err="1" smtClean="0"/>
              <a:t>Penelitian</a:t>
            </a:r>
            <a:r>
              <a:rPr lang="en-US" dirty="0" smtClean="0"/>
              <a:t> &amp; </a:t>
            </a:r>
            <a:r>
              <a:rPr lang="en-US" dirty="0" err="1" smtClean="0"/>
              <a:t>Pengumpulan</a:t>
            </a:r>
            <a:r>
              <a:rPr lang="en-US" dirty="0" smtClean="0"/>
              <a:t> Data 	</a:t>
            </a:r>
            <a:endParaRPr lang="en-US" dirty="0"/>
          </a:p>
        </p:txBody>
      </p:sp>
      <p:sp>
        <p:nvSpPr>
          <p:cNvPr id="3" name="Content Placeholder 2"/>
          <p:cNvSpPr>
            <a:spLocks noGrp="1"/>
          </p:cNvSpPr>
          <p:nvPr>
            <p:ph idx="1"/>
          </p:nvPr>
        </p:nvSpPr>
        <p:spPr>
          <a:xfrm>
            <a:off x="448235" y="1600201"/>
            <a:ext cx="4771837" cy="4598894"/>
          </a:xfrm>
        </p:spPr>
        <p:txBody>
          <a:bodyPr/>
          <a:lstStyle/>
          <a:p>
            <a:r>
              <a:rPr lang="en-US" b="1" dirty="0" err="1"/>
              <a:t>Tahapan</a:t>
            </a:r>
            <a:r>
              <a:rPr lang="en-US" b="1" dirty="0"/>
              <a:t> </a:t>
            </a:r>
            <a:r>
              <a:rPr lang="en-US" b="1" dirty="0" err="1"/>
              <a:t>penelitian</a:t>
            </a:r>
            <a:r>
              <a:rPr lang="en-US" b="1" dirty="0"/>
              <a:t> yang </a:t>
            </a:r>
            <a:r>
              <a:rPr lang="en-US" b="1" dirty="0" err="1" smtClean="0"/>
              <a:t>bertujuan</a:t>
            </a:r>
            <a:r>
              <a:rPr lang="en-US" b="1" dirty="0" smtClean="0"/>
              <a:t> </a:t>
            </a:r>
            <a:r>
              <a:rPr lang="en-US" b="1" dirty="0" err="1" smtClean="0"/>
              <a:t>untuk</a:t>
            </a:r>
            <a:r>
              <a:rPr lang="en-US" b="1" dirty="0"/>
              <a:t> </a:t>
            </a:r>
            <a:r>
              <a:rPr lang="en-US" b="1" dirty="0" err="1" smtClean="0"/>
              <a:t>mengumpulkan</a:t>
            </a:r>
            <a:r>
              <a:rPr lang="en-US" b="1" dirty="0" smtClean="0"/>
              <a:t> </a:t>
            </a:r>
            <a:r>
              <a:rPr lang="en-US" b="1" dirty="0"/>
              <a:t>data-data , dan tahapan penelitian ini mempunyai  2 </a:t>
            </a:r>
            <a:r>
              <a:rPr lang="en-US" b="1" dirty="0" err="1"/>
              <a:t>tahap</a:t>
            </a:r>
            <a:r>
              <a:rPr lang="en-US" b="1" dirty="0"/>
              <a:t> </a:t>
            </a:r>
            <a:r>
              <a:rPr lang="en-US" b="1" dirty="0" err="1"/>
              <a:t>yaitu</a:t>
            </a:r>
            <a:r>
              <a:rPr lang="en-US" b="1" dirty="0"/>
              <a:t>:</a:t>
            </a:r>
            <a:endParaRPr lang="en-US" dirty="0"/>
          </a:p>
        </p:txBody>
      </p:sp>
      <p:sp>
        <p:nvSpPr>
          <p:cNvPr id="4" name="Rectangle 3"/>
          <p:cNvSpPr/>
          <p:nvPr/>
        </p:nvSpPr>
        <p:spPr>
          <a:xfrm>
            <a:off x="903870" y="2852936"/>
            <a:ext cx="1897635" cy="369332"/>
          </a:xfrm>
          <a:prstGeom prst="rect">
            <a:avLst/>
          </a:prstGeom>
        </p:spPr>
        <p:txBody>
          <a:bodyPr wrap="none">
            <a:spAutoFit/>
          </a:bodyPr>
          <a:lstStyle/>
          <a:p>
            <a:r>
              <a:rPr lang="en-US" b="1" smtClean="0"/>
              <a:t>1. Persiapan Alat  </a:t>
            </a:r>
            <a:endParaRPr lang="en-US" dirty="0"/>
          </a:p>
        </p:txBody>
      </p:sp>
      <p:sp>
        <p:nvSpPr>
          <p:cNvPr id="5" name="Rectangle 4"/>
          <p:cNvSpPr/>
          <p:nvPr/>
        </p:nvSpPr>
        <p:spPr>
          <a:xfrm>
            <a:off x="881774" y="3450869"/>
            <a:ext cx="1827423" cy="369332"/>
          </a:xfrm>
          <a:prstGeom prst="rect">
            <a:avLst/>
          </a:prstGeom>
        </p:spPr>
        <p:txBody>
          <a:bodyPr wrap="none">
            <a:spAutoFit/>
          </a:bodyPr>
          <a:lstStyle/>
          <a:p>
            <a:r>
              <a:rPr lang="en-US" b="1" dirty="0"/>
              <a:t>2. </a:t>
            </a:r>
            <a:r>
              <a:rPr lang="en-US" b="1" dirty="0" err="1"/>
              <a:t>Inspeksi</a:t>
            </a:r>
            <a:r>
              <a:rPr lang="en-US" b="1" dirty="0"/>
              <a:t> </a:t>
            </a:r>
            <a:r>
              <a:rPr lang="en-US" b="1" dirty="0" err="1"/>
              <a:t>Mesin</a:t>
            </a:r>
            <a:endParaRPr lang="en-US" dirty="0"/>
          </a:p>
        </p:txBody>
      </p:sp>
      <p:pic>
        <p:nvPicPr>
          <p:cNvPr id="10" name="image6.jpg"/>
          <p:cNvPicPr/>
          <p:nvPr/>
        </p:nvPicPr>
        <p:blipFill>
          <a:blip r:embed="rId1"/>
          <a:srcRect/>
          <a:stretch>
            <a:fillRect/>
          </a:stretch>
        </p:blipFill>
        <p:spPr>
          <a:xfrm>
            <a:off x="6340442" y="2625830"/>
            <a:ext cx="1700034" cy="1255527"/>
          </a:xfrm>
          <a:prstGeom prst="rect">
            <a:avLst/>
          </a:prstGeom>
        </p:spPr>
      </p:pic>
      <p:pic>
        <p:nvPicPr>
          <p:cNvPr id="11" name="image1.jpg"/>
          <p:cNvPicPr/>
          <p:nvPr/>
        </p:nvPicPr>
        <p:blipFill>
          <a:blip r:embed="rId2"/>
          <a:srcRect/>
          <a:stretch>
            <a:fillRect/>
          </a:stretch>
        </p:blipFill>
        <p:spPr>
          <a:xfrm>
            <a:off x="6350103" y="4236817"/>
            <a:ext cx="1689455" cy="1357761"/>
          </a:xfrm>
          <a:prstGeom prst="rect">
            <a:avLst/>
          </a:prstGeom>
        </p:spPr>
      </p:pic>
      <p:pic>
        <p:nvPicPr>
          <p:cNvPr id="12" name="image8.jpg"/>
          <p:cNvPicPr/>
          <p:nvPr/>
        </p:nvPicPr>
        <p:blipFill>
          <a:blip r:embed="rId3"/>
          <a:srcRect l="5575" t="36929" b="10646"/>
          <a:stretch>
            <a:fillRect/>
          </a:stretch>
        </p:blipFill>
        <p:spPr>
          <a:xfrm>
            <a:off x="4105673" y="2622903"/>
            <a:ext cx="1498146" cy="1319920"/>
          </a:xfrm>
          <a:prstGeom prst="rect">
            <a:avLst/>
          </a:prstGeom>
        </p:spPr>
      </p:pic>
      <p:pic>
        <p:nvPicPr>
          <p:cNvPr id="13" name="image5.jpg"/>
          <p:cNvPicPr/>
          <p:nvPr/>
        </p:nvPicPr>
        <p:blipFill>
          <a:blip r:embed="rId4"/>
          <a:srcRect l="7864" t="31875" r="6953" b="9409"/>
          <a:stretch>
            <a:fillRect/>
          </a:stretch>
        </p:blipFill>
        <p:spPr>
          <a:xfrm>
            <a:off x="4105673" y="4236817"/>
            <a:ext cx="1498146" cy="135776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Hasil</a:t>
            </a:r>
            <a:r>
              <a:rPr lang="en-US" dirty="0" smtClean="0"/>
              <a:t> </a:t>
            </a:r>
            <a:r>
              <a:rPr lang="en-US" dirty="0" err="1" smtClean="0"/>
              <a:t>Penelitian</a:t>
            </a:r>
            <a:r>
              <a:rPr lang="en-US" dirty="0" smtClean="0"/>
              <a:t> </a:t>
            </a:r>
            <a:endParaRPr lang="en-US" dirty="0"/>
          </a:p>
        </p:txBody>
      </p:sp>
      <p:sp>
        <p:nvSpPr>
          <p:cNvPr id="3" name="Content Placeholder 2"/>
          <p:cNvSpPr>
            <a:spLocks noGrp="1"/>
          </p:cNvSpPr>
          <p:nvPr>
            <p:ph idx="1"/>
          </p:nvPr>
        </p:nvSpPr>
        <p:spPr/>
        <p:txBody>
          <a:bodyPr/>
          <a:lstStyle/>
          <a:p>
            <a:endParaRPr lang="en-US" dirty="0"/>
          </a:p>
        </p:txBody>
      </p:sp>
      <p:pic>
        <p:nvPicPr>
          <p:cNvPr id="8" name="Picture 7"/>
          <p:cNvPicPr>
            <a:picLocks noChangeAspect="1"/>
          </p:cNvPicPr>
          <p:nvPr/>
        </p:nvPicPr>
        <p:blipFill rotWithShape="1">
          <a:blip r:embed="rId1"/>
          <a:srcRect l="37244" t="16890" r="34320" b="40001"/>
          <a:stretch>
            <a:fillRect/>
          </a:stretch>
        </p:blipFill>
        <p:spPr>
          <a:xfrm>
            <a:off x="444514" y="1340768"/>
            <a:ext cx="4631542" cy="3162915"/>
          </a:xfrm>
          <a:prstGeom prst="rect">
            <a:avLst/>
          </a:prstGeom>
        </p:spPr>
      </p:pic>
      <p:pic>
        <p:nvPicPr>
          <p:cNvPr id="9" name="Picture 8"/>
          <p:cNvPicPr>
            <a:picLocks noChangeAspect="1"/>
          </p:cNvPicPr>
          <p:nvPr/>
        </p:nvPicPr>
        <p:blipFill rotWithShape="1">
          <a:blip r:embed="rId1"/>
          <a:srcRect l="39166" t="62982" r="36588" b="17076"/>
          <a:stretch>
            <a:fillRect/>
          </a:stretch>
        </p:blipFill>
        <p:spPr>
          <a:xfrm>
            <a:off x="459675" y="4503683"/>
            <a:ext cx="4248838" cy="1695412"/>
          </a:xfrm>
          <a:prstGeom prst="rect">
            <a:avLst/>
          </a:prstGeom>
        </p:spPr>
      </p:pic>
      <p:sp>
        <p:nvSpPr>
          <p:cNvPr id="10" name="TextBox 3"/>
          <p:cNvSpPr txBox="1"/>
          <p:nvPr/>
        </p:nvSpPr>
        <p:spPr>
          <a:xfrm>
            <a:off x="5002932" y="1196752"/>
            <a:ext cx="3961556" cy="3416320"/>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algn="just"/>
            <a:r>
              <a:rPr lang="en-US" sz="800" dirty="0" err="1">
                <a:latin typeface="Times New Roman" panose="02020603050405020304" pitchFamily="18" charset="0"/>
                <a:cs typeface="Times New Roman" panose="02020603050405020304" pitchFamily="18" charset="0"/>
              </a:rPr>
              <a:t>Berdasarkan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hasil</a:t>
            </a:r>
            <a:r>
              <a:rPr lang="en-US" sz="800" dirty="0">
                <a:latin typeface="Times New Roman" panose="02020603050405020304" pitchFamily="18" charset="0"/>
                <a:cs typeface="Times New Roman" panose="02020603050405020304" pitchFamily="18" charset="0"/>
              </a:rPr>
              <a:t> </a:t>
            </a:r>
            <a:r>
              <a:rPr lang="en-US" sz="800" dirty="0" err="1" smtClean="0">
                <a:latin typeface="Times New Roman" panose="02020603050405020304" pitchFamily="18" charset="0"/>
                <a:cs typeface="Times New Roman" panose="02020603050405020304" pitchFamily="18" charset="0"/>
              </a:rPr>
              <a:t>analisa</a:t>
            </a:r>
            <a:r>
              <a:rPr lang="en-US" sz="800" dirty="0" smtClean="0">
                <a:latin typeface="Times New Roman" panose="02020603050405020304" pitchFamily="18" charset="0"/>
                <a:cs typeface="Times New Roman" panose="02020603050405020304" pitchFamily="18" charset="0"/>
              </a:rPr>
              <a:t> data, </a:t>
            </a:r>
            <a:r>
              <a:rPr lang="en-US" sz="800" dirty="0" err="1">
                <a:latin typeface="Times New Roman" panose="02020603050405020304" pitchFamily="18" charset="0"/>
                <a:cs typeface="Times New Roman" panose="02020603050405020304" pitchFamily="18" charset="0"/>
              </a:rPr>
              <a:t>kerusakan</a:t>
            </a:r>
            <a:r>
              <a:rPr lang="en-US" sz="800" dirty="0">
                <a:latin typeface="Times New Roman" panose="02020603050405020304" pitchFamily="18" charset="0"/>
                <a:cs typeface="Times New Roman" panose="02020603050405020304" pitchFamily="18" charset="0"/>
              </a:rPr>
              <a:t> yang </a:t>
            </a:r>
            <a:r>
              <a:rPr lang="en-US" sz="800" dirty="0" err="1">
                <a:latin typeface="Times New Roman" panose="02020603050405020304" pitchFamily="18" charset="0"/>
                <a:cs typeface="Times New Roman" panose="02020603050405020304" pitchFamily="18" charset="0"/>
              </a:rPr>
              <a:t>sering</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terjadi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yaitu</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kabel</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terputus</a:t>
            </a:r>
            <a:r>
              <a:rPr lang="en-US" sz="800" dirty="0">
                <a:latin typeface="Times New Roman" panose="02020603050405020304" pitchFamily="18" charset="0"/>
                <a:cs typeface="Times New Roman" panose="02020603050405020304" pitchFamily="18" charset="0"/>
              </a:rPr>
              <a:t> yang </a:t>
            </a:r>
            <a:r>
              <a:rPr lang="en-US" sz="800" dirty="0" err="1">
                <a:latin typeface="Times New Roman" panose="02020603050405020304" pitchFamily="18" charset="0"/>
                <a:cs typeface="Times New Roman" panose="02020603050405020304" pitchFamily="18" charset="0"/>
              </a:rPr>
              <a:t>mungkin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disebabkan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penarikan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pada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kabel</a:t>
            </a:r>
            <a:r>
              <a:rPr lang="en-US" sz="800" dirty="0">
                <a:latin typeface="Times New Roman" panose="02020603050405020304" pitchFamily="18" charset="0"/>
                <a:cs typeface="Times New Roman" panose="02020603050405020304" pitchFamily="18" charset="0"/>
              </a:rPr>
              <a:t> yang </a:t>
            </a:r>
            <a:r>
              <a:rPr lang="en-US" sz="800" dirty="0" err="1">
                <a:latin typeface="Times New Roman" panose="02020603050405020304" pitchFamily="18" charset="0"/>
                <a:cs typeface="Times New Roman" panose="02020603050405020304" pitchFamily="18" charset="0"/>
              </a:rPr>
              <a:t>tidak</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sesuai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dengan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kemampuan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panjang</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kabel</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tersebut</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atau</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penggulungan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kabel</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secara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paksa</a:t>
            </a:r>
            <a:r>
              <a:rPr lang="en-US" sz="800" dirty="0">
                <a:latin typeface="Times New Roman" panose="02020603050405020304" pitchFamily="18" charset="0"/>
                <a:cs typeface="Times New Roman" panose="02020603050405020304" pitchFamily="18" charset="0"/>
              </a:rPr>
              <a:t> yang </a:t>
            </a:r>
            <a:r>
              <a:rPr lang="en-US" sz="800" dirty="0" err="1">
                <a:latin typeface="Times New Roman" panose="02020603050405020304" pitchFamily="18" charset="0"/>
                <a:cs typeface="Times New Roman" panose="02020603050405020304" pitchFamily="18" charset="0"/>
              </a:rPr>
              <a:t>mengakibatkan</a:t>
            </a:r>
            <a:r>
              <a:rPr lang="en-US" sz="800" dirty="0">
                <a:latin typeface="Times New Roman" panose="02020603050405020304" pitchFamily="18" charset="0"/>
                <a:cs typeface="Times New Roman" panose="02020603050405020304" pitchFamily="18" charset="0"/>
              </a:rPr>
              <a:t> isolator </a:t>
            </a:r>
            <a:r>
              <a:rPr lang="en-US" sz="800" dirty="0" err="1">
                <a:latin typeface="Times New Roman" panose="02020603050405020304" pitchFamily="18" charset="0"/>
                <a:cs typeface="Times New Roman" panose="02020603050405020304" pitchFamily="18" charset="0"/>
              </a:rPr>
              <a:t>kabel</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terluka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dan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apabila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hal</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ini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sering</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terjadi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dapat</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membuat</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tembaga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kabel</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terputus</a:t>
            </a:r>
            <a:r>
              <a:rPr lang="en-US" sz="800" dirty="0">
                <a:latin typeface="Times New Roman" panose="02020603050405020304" pitchFamily="18" charset="0"/>
                <a:cs typeface="Times New Roman" panose="02020603050405020304" pitchFamily="18" charset="0"/>
              </a:rPr>
              <a:t>. Dan </a:t>
            </a:r>
            <a:r>
              <a:rPr lang="en-US" sz="800" dirty="0" err="1">
                <a:latin typeface="Times New Roman" panose="02020603050405020304" pitchFamily="18" charset="0"/>
                <a:cs typeface="Times New Roman" panose="02020603050405020304" pitchFamily="18" charset="0"/>
              </a:rPr>
              <a:t>berdasarkan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analisa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penulis</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juga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memperkirakan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estimasi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biaya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dari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setiap</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perbaikan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berbeda-beda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tergantung</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dari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jenis</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kerusakan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dan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tingkat</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keparahannya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Berikut</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ini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merupakan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estimasi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biaya</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perbaikan</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dari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kerusakan</a:t>
            </a:r>
            <a:r>
              <a:rPr lang="en-US" sz="800" dirty="0">
                <a:latin typeface="Times New Roman" panose="02020603050405020304" pitchFamily="18" charset="0"/>
                <a:cs typeface="Times New Roman" panose="02020603050405020304" pitchFamily="18" charset="0"/>
              </a:rPr>
              <a:t> yang </a:t>
            </a:r>
            <a:r>
              <a:rPr lang="en-US" sz="800" dirty="0" err="1">
                <a:latin typeface="Times New Roman" panose="02020603050405020304" pitchFamily="18" charset="0"/>
                <a:cs typeface="Times New Roman" panose="02020603050405020304" pitchFamily="18" charset="0"/>
              </a:rPr>
              <a:t>terjadi</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pada</a:t>
            </a:r>
            <a:r>
              <a:rPr lang="en-US" sz="800" dirty="0">
                <a:latin typeface="Times New Roman" panose="02020603050405020304" pitchFamily="18" charset="0"/>
                <a:cs typeface="Times New Roman" panose="02020603050405020304" pitchFamily="18" charset="0"/>
              </a:rPr>
              <a:t> data </a:t>
            </a:r>
            <a:r>
              <a:rPr lang="en-US" sz="800" dirty="0" err="1" smtClean="0">
                <a:latin typeface="Times New Roman" panose="02020603050405020304" pitchFamily="18" charset="0"/>
                <a:cs typeface="Times New Roman" panose="02020603050405020304" pitchFamily="18" charset="0"/>
              </a:rPr>
              <a:t>kerusakan</a:t>
            </a:r>
            <a:r>
              <a:rPr lang="en-US" sz="800" dirty="0" smtClean="0">
                <a:latin typeface="Times New Roman" panose="02020603050405020304" pitchFamily="18" charset="0"/>
                <a:cs typeface="Times New Roman" panose="02020603050405020304" pitchFamily="18" charset="0"/>
              </a:rPr>
              <a:t>:</a:t>
            </a:r>
            <a:endParaRPr lang="en-US" sz="800" dirty="0" smtClean="0">
              <a:latin typeface="Times New Roman" panose="02020603050405020304" pitchFamily="18" charset="0"/>
              <a:cs typeface="Times New Roman" panose="02020603050405020304" pitchFamily="18" charset="0"/>
            </a:endParaRPr>
          </a:p>
          <a:p>
            <a:pPr algn="just"/>
            <a:endParaRPr lang="en-US" sz="800" dirty="0">
              <a:latin typeface="Times New Roman" panose="02020603050405020304" pitchFamily="18" charset="0"/>
              <a:cs typeface="Times New Roman" panose="02020603050405020304" pitchFamily="18" charset="0"/>
            </a:endParaRPr>
          </a:p>
          <a:p>
            <a:pPr algn="just"/>
            <a:r>
              <a:rPr lang="en-US" sz="800" dirty="0">
                <a:latin typeface="Times New Roman" panose="02020603050405020304" pitchFamily="18" charset="0"/>
                <a:cs typeface="Times New Roman" panose="02020603050405020304" pitchFamily="18" charset="0"/>
              </a:rPr>
              <a:t>1. </a:t>
            </a:r>
            <a:r>
              <a:rPr lang="en-US" sz="800" dirty="0" err="1">
                <a:latin typeface="Times New Roman" panose="02020603050405020304" pitchFamily="18" charset="0"/>
                <a:cs typeface="Times New Roman" panose="02020603050405020304" pitchFamily="18" charset="0"/>
              </a:rPr>
              <a:t>Kabel</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terputus</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Harga</a:t>
            </a:r>
            <a:r>
              <a:rPr lang="en-US" sz="800" dirty="0" smtClean="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kabel</a:t>
            </a:r>
            <a:r>
              <a:rPr lang="en-US" sz="800" dirty="0">
                <a:latin typeface="Times New Roman" panose="02020603050405020304" pitchFamily="18" charset="0"/>
                <a:cs typeface="Times New Roman" panose="02020603050405020304" pitchFamily="18" charset="0"/>
              </a:rPr>
              <a:t> per </a:t>
            </a:r>
            <a:r>
              <a:rPr lang="en-US" sz="800" dirty="0" smtClean="0">
                <a:latin typeface="Times New Roman" panose="02020603050405020304" pitchFamily="18" charset="0"/>
                <a:cs typeface="Times New Roman" panose="02020603050405020304" pitchFamily="18" charset="0"/>
              </a:rPr>
              <a:t>meter		= </a:t>
            </a:r>
            <a:r>
              <a:rPr lang="en-US" sz="800" dirty="0" err="1">
                <a:latin typeface="Times New Roman" panose="02020603050405020304" pitchFamily="18" charset="0"/>
                <a:cs typeface="Times New Roman" panose="02020603050405020304" pitchFamily="18" charset="0"/>
              </a:rPr>
              <a:t>Rp</a:t>
            </a:r>
            <a:r>
              <a:rPr lang="en-US" sz="800" dirty="0">
                <a:latin typeface="Times New Roman" panose="02020603050405020304" pitchFamily="18" charset="0"/>
                <a:cs typeface="Times New Roman" panose="02020603050405020304" pitchFamily="18" charset="0"/>
              </a:rPr>
              <a:t>. 12.000</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Kabel</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yang </a:t>
            </a:r>
            <a:r>
              <a:rPr lang="en-US" sz="800" dirty="0" err="1">
                <a:latin typeface="Times New Roman" panose="02020603050405020304" pitchFamily="18" charset="0"/>
                <a:cs typeface="Times New Roman" panose="02020603050405020304" pitchFamily="18" charset="0"/>
              </a:rPr>
              <a:t>dibutuhkan</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 </a:t>
            </a:r>
            <a:r>
              <a:rPr lang="en-US" sz="800" dirty="0">
                <a:latin typeface="Times New Roman" panose="02020603050405020304" pitchFamily="18" charset="0"/>
                <a:cs typeface="Times New Roman" panose="02020603050405020304" pitchFamily="18" charset="0"/>
              </a:rPr>
              <a:t>2 - 3 meter</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Estimasi</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total </a:t>
            </a:r>
            <a:r>
              <a:rPr lang="en-US" sz="800" dirty="0" err="1">
                <a:latin typeface="Times New Roman" panose="02020603050405020304" pitchFamily="18" charset="0"/>
                <a:cs typeface="Times New Roman" panose="02020603050405020304" pitchFamily="18" charset="0"/>
              </a:rPr>
              <a:t>biaya</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 </a:t>
            </a:r>
            <a:r>
              <a:rPr lang="en-US" sz="800" dirty="0" err="1">
                <a:latin typeface="Times New Roman" panose="02020603050405020304" pitchFamily="18" charset="0"/>
                <a:cs typeface="Times New Roman" panose="02020603050405020304" pitchFamily="18" charset="0"/>
              </a:rPr>
              <a:t>Rp</a:t>
            </a:r>
            <a:r>
              <a:rPr lang="en-US" sz="800" dirty="0">
                <a:latin typeface="Times New Roman" panose="02020603050405020304" pitchFamily="18" charset="0"/>
                <a:cs typeface="Times New Roman" panose="02020603050405020304" pitchFamily="18" charset="0"/>
              </a:rPr>
              <a:t>. 24.000 - </a:t>
            </a:r>
            <a:r>
              <a:rPr lang="en-US" sz="800" dirty="0" err="1">
                <a:latin typeface="Times New Roman" panose="02020603050405020304" pitchFamily="18" charset="0"/>
                <a:cs typeface="Times New Roman" panose="02020603050405020304" pitchFamily="18" charset="0"/>
              </a:rPr>
              <a:t>Rp</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36.000</a:t>
            </a:r>
            <a:endParaRPr lang="en-US" sz="800" dirty="0" smtClean="0">
              <a:latin typeface="Times New Roman" panose="02020603050405020304" pitchFamily="18" charset="0"/>
              <a:cs typeface="Times New Roman" panose="02020603050405020304" pitchFamily="18" charset="0"/>
            </a:endParaRPr>
          </a:p>
          <a:p>
            <a:pPr algn="just"/>
            <a:endParaRPr lang="en-US" sz="800" dirty="0">
              <a:latin typeface="Times New Roman" panose="02020603050405020304" pitchFamily="18" charset="0"/>
              <a:cs typeface="Times New Roman" panose="02020603050405020304" pitchFamily="18" charset="0"/>
            </a:endParaRPr>
          </a:p>
          <a:p>
            <a:pPr algn="just"/>
            <a:r>
              <a:rPr lang="en-US" sz="800" dirty="0">
                <a:latin typeface="Times New Roman" panose="02020603050405020304" pitchFamily="18" charset="0"/>
                <a:cs typeface="Times New Roman" panose="02020603050405020304" pitchFamily="18" charset="0"/>
              </a:rPr>
              <a:t>2. Bearing </a:t>
            </a:r>
            <a:r>
              <a:rPr lang="en-US" sz="800" dirty="0" err="1" smtClean="0">
                <a:latin typeface="Times New Roman" panose="02020603050405020304" pitchFamily="18" charset="0"/>
                <a:cs typeface="Times New Roman" panose="02020603050405020304" pitchFamily="18" charset="0"/>
              </a:rPr>
              <a:t>macet</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Harga</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bearing per pcs	</a:t>
            </a:r>
            <a:r>
              <a:rPr lang="en-US" sz="800" dirty="0" smtClean="0">
                <a:latin typeface="Times New Roman" panose="02020603050405020304" pitchFamily="18" charset="0"/>
                <a:cs typeface="Times New Roman" panose="02020603050405020304" pitchFamily="18" charset="0"/>
              </a:rPr>
              <a:t>	= </a:t>
            </a:r>
            <a:r>
              <a:rPr lang="en-US" sz="800" dirty="0" err="1">
                <a:latin typeface="Times New Roman" panose="02020603050405020304" pitchFamily="18" charset="0"/>
                <a:cs typeface="Times New Roman" panose="02020603050405020304" pitchFamily="18" charset="0"/>
              </a:rPr>
              <a:t>Rp</a:t>
            </a:r>
            <a:r>
              <a:rPr lang="en-US" sz="800" dirty="0">
                <a:latin typeface="Times New Roman" panose="02020603050405020304" pitchFamily="18" charset="0"/>
                <a:cs typeface="Times New Roman" panose="02020603050405020304" pitchFamily="18" charset="0"/>
              </a:rPr>
              <a:t>. 45.000</a:t>
            </a:r>
            <a:endParaRPr lang="en-US" sz="800" dirty="0">
              <a:latin typeface="Times New Roman" panose="02020603050405020304" pitchFamily="18" charset="0"/>
              <a:cs typeface="Times New Roman" panose="02020603050405020304" pitchFamily="18" charset="0"/>
            </a:endParaRPr>
          </a:p>
          <a:p>
            <a:pPr algn="just"/>
            <a:r>
              <a:rPr lang="en-US" sz="800" dirty="0" smtClean="0">
                <a:latin typeface="Times New Roman" panose="02020603050405020304" pitchFamily="18" charset="0"/>
                <a:cs typeface="Times New Roman" panose="02020603050405020304" pitchFamily="18" charset="0"/>
              </a:rPr>
              <a:t>Bearing </a:t>
            </a:r>
            <a:r>
              <a:rPr lang="en-US" sz="800" dirty="0">
                <a:latin typeface="Times New Roman" panose="02020603050405020304" pitchFamily="18" charset="0"/>
                <a:cs typeface="Times New Roman" panose="02020603050405020304" pitchFamily="18" charset="0"/>
              </a:rPr>
              <a:t>yang </a:t>
            </a:r>
            <a:r>
              <a:rPr lang="en-US" sz="800" dirty="0" err="1" smtClean="0">
                <a:latin typeface="Times New Roman" panose="02020603050405020304" pitchFamily="18" charset="0"/>
                <a:cs typeface="Times New Roman" panose="02020603050405020304" pitchFamily="18" charset="0"/>
              </a:rPr>
              <a:t>dibutuhkan</a:t>
            </a:r>
            <a:r>
              <a:rPr lang="en-US" sz="800" dirty="0" smtClean="0">
                <a:latin typeface="Times New Roman" panose="02020603050405020304" pitchFamily="18" charset="0"/>
                <a:cs typeface="Times New Roman" panose="02020603050405020304" pitchFamily="18" charset="0"/>
              </a:rPr>
              <a:t>	= </a:t>
            </a:r>
            <a:r>
              <a:rPr lang="en-US" sz="800" dirty="0">
                <a:latin typeface="Times New Roman" panose="02020603050405020304" pitchFamily="18" charset="0"/>
                <a:cs typeface="Times New Roman" panose="02020603050405020304" pitchFamily="18" charset="0"/>
              </a:rPr>
              <a:t>1 pcs</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Estimasi</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total </a:t>
            </a:r>
            <a:r>
              <a:rPr lang="en-US" sz="800" dirty="0" err="1">
                <a:latin typeface="Times New Roman" panose="02020603050405020304" pitchFamily="18" charset="0"/>
                <a:cs typeface="Times New Roman" panose="02020603050405020304" pitchFamily="18" charset="0"/>
              </a:rPr>
              <a:t>biaya</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 </a:t>
            </a:r>
            <a:r>
              <a:rPr lang="en-US" sz="800" dirty="0" err="1">
                <a:latin typeface="Times New Roman" panose="02020603050405020304" pitchFamily="18" charset="0"/>
                <a:cs typeface="Times New Roman" panose="02020603050405020304" pitchFamily="18" charset="0"/>
              </a:rPr>
              <a:t>Rp</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45.000</a:t>
            </a:r>
            <a:endParaRPr lang="en-US" sz="800" dirty="0" smtClean="0">
              <a:latin typeface="Times New Roman" panose="02020603050405020304" pitchFamily="18" charset="0"/>
              <a:cs typeface="Times New Roman" panose="02020603050405020304" pitchFamily="18" charset="0"/>
            </a:endParaRPr>
          </a:p>
          <a:p>
            <a:pPr algn="just"/>
            <a:endParaRPr lang="en-US" sz="800" dirty="0">
              <a:latin typeface="Times New Roman" panose="02020603050405020304" pitchFamily="18" charset="0"/>
              <a:cs typeface="Times New Roman" panose="02020603050405020304" pitchFamily="18" charset="0"/>
            </a:endParaRPr>
          </a:p>
          <a:p>
            <a:pPr algn="just"/>
            <a:r>
              <a:rPr lang="en-US" sz="800" dirty="0">
                <a:latin typeface="Times New Roman" panose="02020603050405020304" pitchFamily="18" charset="0"/>
                <a:cs typeface="Times New Roman" panose="02020603050405020304" pitchFamily="18" charset="0"/>
              </a:rPr>
              <a:t>3. </a:t>
            </a:r>
            <a:r>
              <a:rPr lang="en-US" sz="800" dirty="0" err="1">
                <a:latin typeface="Times New Roman" panose="02020603050405020304" pitchFamily="18" charset="0"/>
                <a:cs typeface="Times New Roman" panose="02020603050405020304" pitchFamily="18" charset="0"/>
              </a:rPr>
              <a:t>Dinamo</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terbakar</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Harga</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armature </a:t>
            </a:r>
            <a:r>
              <a:rPr lang="en-US" sz="800" dirty="0" err="1">
                <a:latin typeface="Times New Roman" panose="02020603050405020304" pitchFamily="18" charset="0"/>
                <a:cs typeface="Times New Roman" panose="02020603050405020304" pitchFamily="18" charset="0"/>
              </a:rPr>
              <a:t>angker</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dinamo</a:t>
            </a:r>
            <a:r>
              <a:rPr lang="en-US" sz="800" dirty="0">
                <a:latin typeface="Times New Roman" panose="02020603050405020304" pitchFamily="18" charset="0"/>
                <a:cs typeface="Times New Roman" panose="02020603050405020304" pitchFamily="18" charset="0"/>
              </a:rPr>
              <a:t>) per pcs 	= </a:t>
            </a:r>
            <a:r>
              <a:rPr lang="en-US" sz="800" dirty="0" err="1">
                <a:latin typeface="Times New Roman" panose="02020603050405020304" pitchFamily="18" charset="0"/>
                <a:cs typeface="Times New Roman" panose="02020603050405020304" pitchFamily="18" charset="0"/>
              </a:rPr>
              <a:t>Rp</a:t>
            </a:r>
            <a:r>
              <a:rPr lang="en-US" sz="800" dirty="0">
                <a:latin typeface="Times New Roman" panose="02020603050405020304" pitchFamily="18" charset="0"/>
                <a:cs typeface="Times New Roman" panose="02020603050405020304" pitchFamily="18" charset="0"/>
              </a:rPr>
              <a:t>. 350.000</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Dinamo</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yang </a:t>
            </a:r>
            <a:r>
              <a:rPr lang="en-US" sz="800" dirty="0" err="1">
                <a:latin typeface="Times New Roman" panose="02020603050405020304" pitchFamily="18" charset="0"/>
                <a:cs typeface="Times New Roman" panose="02020603050405020304" pitchFamily="18" charset="0"/>
              </a:rPr>
              <a:t>dibutuhkan</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1 pcs</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Estimasi</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total </a:t>
            </a:r>
            <a:r>
              <a:rPr lang="en-US" sz="800" dirty="0" err="1">
                <a:latin typeface="Times New Roman" panose="02020603050405020304" pitchFamily="18" charset="0"/>
                <a:cs typeface="Times New Roman" panose="02020603050405020304" pitchFamily="18" charset="0"/>
              </a:rPr>
              <a:t>biaya</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Rp</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350.000</a:t>
            </a:r>
            <a:endParaRPr lang="en-US" sz="800" dirty="0" smtClean="0">
              <a:latin typeface="Times New Roman" panose="02020603050405020304" pitchFamily="18" charset="0"/>
              <a:cs typeface="Times New Roman" panose="02020603050405020304" pitchFamily="18" charset="0"/>
            </a:endParaRPr>
          </a:p>
          <a:p>
            <a:pPr algn="just"/>
            <a:endParaRPr lang="en-US" sz="800" dirty="0">
              <a:latin typeface="Times New Roman" panose="02020603050405020304" pitchFamily="18" charset="0"/>
              <a:cs typeface="Times New Roman" panose="02020603050405020304" pitchFamily="18" charset="0"/>
            </a:endParaRPr>
          </a:p>
          <a:p>
            <a:pPr algn="just"/>
            <a:r>
              <a:rPr lang="en-US" sz="800" dirty="0">
                <a:latin typeface="Times New Roman" panose="02020603050405020304" pitchFamily="18" charset="0"/>
                <a:cs typeface="Times New Roman" panose="02020603050405020304" pitchFamily="18" charset="0"/>
              </a:rPr>
              <a:t>4. Stop </a:t>
            </a:r>
            <a:r>
              <a:rPr lang="en-US" sz="800" dirty="0" err="1">
                <a:latin typeface="Times New Roman" panose="02020603050405020304" pitchFamily="18" charset="0"/>
                <a:cs typeface="Times New Roman" panose="02020603050405020304" pitchFamily="18" charset="0"/>
              </a:rPr>
              <a:t>kontak</a:t>
            </a:r>
            <a:r>
              <a:rPr lang="en-US" sz="800" dirty="0">
                <a:latin typeface="Times New Roman" panose="02020603050405020304" pitchFamily="18" charset="0"/>
                <a:cs typeface="Times New Roman" panose="02020603050405020304" pitchFamily="18" charset="0"/>
              </a:rPr>
              <a:t> yang </a:t>
            </a:r>
            <a:r>
              <a:rPr lang="en-US" sz="800" dirty="0" err="1">
                <a:latin typeface="Times New Roman" panose="02020603050405020304" pitchFamily="18" charset="0"/>
                <a:cs typeface="Times New Roman" panose="02020603050405020304" pitchFamily="18" charset="0"/>
              </a:rPr>
              <a:t>tidak</a:t>
            </a:r>
            <a:r>
              <a:rPr lang="en-US" sz="800" dirty="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berfungsi</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Harga</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plug &amp; socket per pcs	</a:t>
            </a:r>
            <a:r>
              <a:rPr lang="en-US" sz="800" dirty="0" smtClean="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Rp</a:t>
            </a:r>
            <a:r>
              <a:rPr lang="en-US" sz="800" dirty="0">
                <a:latin typeface="Times New Roman" panose="02020603050405020304" pitchFamily="18" charset="0"/>
                <a:cs typeface="Times New Roman" panose="02020603050405020304" pitchFamily="18" charset="0"/>
              </a:rPr>
              <a:t>. 35.000</a:t>
            </a:r>
            <a:endParaRPr lang="en-US" sz="800" dirty="0">
              <a:latin typeface="Times New Roman" panose="02020603050405020304" pitchFamily="18" charset="0"/>
              <a:cs typeface="Times New Roman" panose="02020603050405020304" pitchFamily="18" charset="0"/>
            </a:endParaRPr>
          </a:p>
          <a:p>
            <a:pPr algn="just"/>
            <a:r>
              <a:rPr lang="en-US" sz="800" dirty="0" smtClean="0">
                <a:latin typeface="Times New Roman" panose="02020603050405020304" pitchFamily="18" charset="0"/>
                <a:cs typeface="Times New Roman" panose="02020603050405020304" pitchFamily="18" charset="0"/>
              </a:rPr>
              <a:t>Plug </a:t>
            </a:r>
            <a:r>
              <a:rPr lang="en-US" sz="800" dirty="0">
                <a:latin typeface="Times New Roman" panose="02020603050405020304" pitchFamily="18" charset="0"/>
                <a:cs typeface="Times New Roman" panose="02020603050405020304" pitchFamily="18" charset="0"/>
              </a:rPr>
              <a:t>&amp; socket yang </a:t>
            </a:r>
            <a:r>
              <a:rPr lang="en-US" sz="800" dirty="0" err="1">
                <a:latin typeface="Times New Roman" panose="02020603050405020304" pitchFamily="18" charset="0"/>
                <a:cs typeface="Times New Roman" panose="02020603050405020304" pitchFamily="18" charset="0"/>
              </a:rPr>
              <a:t>dibutuhkan</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1 pcs</a:t>
            </a:r>
            <a:endParaRPr lang="en-US" sz="800" dirty="0">
              <a:latin typeface="Times New Roman" panose="02020603050405020304" pitchFamily="18" charset="0"/>
              <a:cs typeface="Times New Roman" panose="02020603050405020304" pitchFamily="18" charset="0"/>
            </a:endParaRPr>
          </a:p>
          <a:p>
            <a:pPr algn="just"/>
            <a:r>
              <a:rPr lang="en-US" sz="800" dirty="0" err="1" smtClean="0">
                <a:latin typeface="Times New Roman" panose="02020603050405020304" pitchFamily="18" charset="0"/>
                <a:cs typeface="Times New Roman" panose="02020603050405020304" pitchFamily="18" charset="0"/>
              </a:rPr>
              <a:t>Estimasi</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total </a:t>
            </a:r>
            <a:r>
              <a:rPr lang="en-US" sz="800" dirty="0" err="1">
                <a:latin typeface="Times New Roman" panose="02020603050405020304" pitchFamily="18" charset="0"/>
                <a:cs typeface="Times New Roman" panose="02020603050405020304" pitchFamily="18" charset="0"/>
              </a:rPr>
              <a:t>biaya</a:t>
            </a:r>
            <a:r>
              <a:rPr lang="en-US" sz="800" dirty="0">
                <a:latin typeface="Times New Roman" panose="02020603050405020304" pitchFamily="18" charset="0"/>
                <a:cs typeface="Times New Roman" panose="02020603050405020304" pitchFamily="18" charset="0"/>
              </a:rPr>
              <a:t>		</a:t>
            </a:r>
            <a:r>
              <a:rPr lang="en-US" sz="800" dirty="0" smtClean="0">
                <a:latin typeface="Times New Roman" panose="02020603050405020304" pitchFamily="18" charset="0"/>
                <a:cs typeface="Times New Roman" panose="02020603050405020304" pitchFamily="18" charset="0"/>
              </a:rPr>
              <a:t>= </a:t>
            </a:r>
            <a:r>
              <a:rPr lang="en-US" sz="800" dirty="0" err="1">
                <a:latin typeface="Times New Roman" panose="02020603050405020304" pitchFamily="18" charset="0"/>
                <a:cs typeface="Times New Roman" panose="02020603050405020304" pitchFamily="18" charset="0"/>
              </a:rPr>
              <a:t>Rp</a:t>
            </a:r>
            <a:r>
              <a:rPr lang="en-US" sz="800" dirty="0">
                <a:latin typeface="Times New Roman" panose="02020603050405020304" pitchFamily="18" charset="0"/>
                <a:cs typeface="Times New Roman" panose="02020603050405020304" pitchFamily="18" charset="0"/>
              </a:rPr>
              <a:t>. 35.000</a:t>
            </a:r>
            <a:endParaRPr lang="en-US" sz="8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 name="Picture 17" descr="Annotation 2024-07-05 153734"/>
          <p:cNvPicPr/>
          <p:nvPr>
            <p:custDataLst>
              <p:tags r:id="rId1"/>
            </p:custDataLst>
          </p:nvPr>
        </p:nvPicPr>
        <p:blipFill>
          <a:blip r:embed="rId2"/>
          <a:stretch>
            <a:fillRect/>
          </a:stretch>
        </p:blipFill>
        <p:spPr>
          <a:xfrm>
            <a:off x="684530" y="908050"/>
            <a:ext cx="4723130" cy="5496560"/>
          </a:xfrm>
          <a:prstGeom prst="rect">
            <a:avLst/>
          </a:prstGeom>
        </p:spPr>
      </p:pic>
    </p:spTree>
  </p:cSld>
  <p:clrMapOvr>
    <a:masterClrMapping/>
  </p:clrMapOvr>
</p:sld>
</file>

<file path=ppt/tags/tag1.xml><?xml version="1.0" encoding="utf-8"?>
<p:tagLst xmlns:p="http://schemas.openxmlformats.org/presentationml/2006/main">
  <p:tag name="KSO_WM_BEAUTIFY_FLAG" val=""/>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5099</Words>
  <Application>WPS Presentation</Application>
  <PresentationFormat>On-screen Show (4:3)</PresentationFormat>
  <Paragraphs>104</Paragraphs>
  <Slides>13</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13</vt:i4>
      </vt:variant>
    </vt:vector>
  </HeadingPairs>
  <TitlesOfParts>
    <vt:vector size="29" baseType="lpstr">
      <vt:lpstr>Arial</vt:lpstr>
      <vt:lpstr>SimSun</vt:lpstr>
      <vt:lpstr>Wingdings</vt:lpstr>
      <vt:lpstr>BankGothic Md BT</vt:lpstr>
      <vt:lpstr>Adobe Heiti Std R</vt:lpstr>
      <vt:lpstr>Yu Gothic</vt:lpstr>
      <vt:lpstr>Bahnschrift Light</vt:lpstr>
      <vt:lpstr>Times New Roman</vt:lpstr>
      <vt:lpstr>Londrina Solid</vt:lpstr>
      <vt:lpstr>AMGDT</vt:lpstr>
      <vt:lpstr>Arial</vt:lpstr>
      <vt:lpstr>Calibri</vt:lpstr>
      <vt:lpstr>Microsoft YaHei</vt:lpstr>
      <vt:lpstr>Arial Unicode MS</vt:lpstr>
      <vt:lpstr>Times New Roman</vt:lpstr>
      <vt:lpstr>Office Theme</vt:lpstr>
      <vt:lpstr>Perawatan Berkala Pada Gerinda Sebagai Mesin Final Preparation  </vt:lpstr>
      <vt:lpstr>1.0. Pendahuluan</vt:lpstr>
      <vt:lpstr>2.0. Tujuan penelitian </vt:lpstr>
      <vt:lpstr>3.0. Metodologi</vt:lpstr>
      <vt:lpstr>Observasi </vt:lpstr>
      <vt:lpstr>Studi Literatur	</vt:lpstr>
      <vt:lpstr>Tahapan Penelitian &amp; Pengumpulan Data 	</vt:lpstr>
      <vt:lpstr>Hasil Penelitian </vt:lpstr>
      <vt:lpstr>PowerPoint 演示文稿</vt:lpstr>
      <vt:lpstr>Pembahasan </vt:lpstr>
      <vt:lpstr>PowerPoint 演示文稿</vt:lpstr>
      <vt:lpstr>Kesimpulan &amp; Saran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Hendra</dc:creator>
  <cp:lastModifiedBy>hp</cp:lastModifiedBy>
  <cp:revision>237</cp:revision>
  <cp:lastPrinted>2017-12-22T04:27:00Z</cp:lastPrinted>
  <dcterms:created xsi:type="dcterms:W3CDTF">2017-12-12T21:03:00Z</dcterms:created>
  <dcterms:modified xsi:type="dcterms:W3CDTF">2024-07-05T15:39:40Z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4BA768D6A67046758756966F743C5B67_12</vt:lpwstr>
  </property>
  <property fmtid="{D5CDD505-2E9C-101B-9397-08002B2CF9AE}" pid="3" name="KSOProductBuildVer">
    <vt:lpwstr>1033-12.2.0.17119</vt:lpwstr>
  </property>
</Properties>
</file>